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7315200" cx="13004800"/>
  <p:notesSz cx="6858000" cy="9144000"/>
  <p:embeddedFontLst>
    <p:embeddedFont>
      <p:font typeface="Rokkitt"/>
      <p:bold r:id="rId65"/>
      <p:boldItalic r:id="rId66"/>
    </p:embeddedFont>
    <p:embeddedFont>
      <p:font typeface="Tahoma"/>
      <p:bold r:id="rId67"/>
    </p:embeddedFont>
    <p:embeddedFont>
      <p:font typeface="Open Sans ExtraBold"/>
      <p:bold r:id="rId68"/>
      <p:boldItalic r:id="rId69"/>
    </p:embeddedFont>
    <p:embeddedFont>
      <p:font typeface="Rokkitt Medium"/>
      <p:regular r:id="rId70"/>
      <p:bold r:id="rId71"/>
      <p:italic r:id="rId72"/>
      <p:boldItalic r:id="rId73"/>
    </p:embeddedFont>
    <p:embeddedFont>
      <p:font typeface="Rokkitt Black"/>
      <p:bold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76" roundtripDataSignature="AMtx7mhXMgneXYHhVRuHThCHfqqn1d9u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kkittMedium-boldItalic.fntdata"/><Relationship Id="rId72" Type="http://schemas.openxmlformats.org/officeDocument/2006/relationships/font" Target="fonts/RokkittMedium-italic.fntdata"/><Relationship Id="rId31" Type="http://schemas.openxmlformats.org/officeDocument/2006/relationships/slide" Target="slides/slide26.xml"/><Relationship Id="rId75" Type="http://schemas.openxmlformats.org/officeDocument/2006/relationships/font" Target="fonts/RokkittBlack-boldItalic.fntdata"/><Relationship Id="rId30" Type="http://schemas.openxmlformats.org/officeDocument/2006/relationships/slide" Target="slides/slide25.xml"/><Relationship Id="rId74" Type="http://schemas.openxmlformats.org/officeDocument/2006/relationships/font" Target="fonts/RokkittBlack-bold.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kkittMedium-bold.fntdata"/><Relationship Id="rId70" Type="http://schemas.openxmlformats.org/officeDocument/2006/relationships/font" Target="fonts/Rokkitt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kkitt-boldItalic.fntdata"/><Relationship Id="rId21" Type="http://schemas.openxmlformats.org/officeDocument/2006/relationships/slide" Target="slides/slide16.xml"/><Relationship Id="rId65" Type="http://schemas.openxmlformats.org/officeDocument/2006/relationships/font" Target="fonts/Rokkitt-bold.fntdata"/><Relationship Id="rId24" Type="http://schemas.openxmlformats.org/officeDocument/2006/relationships/slide" Target="slides/slide19.xml"/><Relationship Id="rId68" Type="http://schemas.openxmlformats.org/officeDocument/2006/relationships/font" Target="fonts/OpenSansExtraBold-bold.fntdata"/><Relationship Id="rId23" Type="http://schemas.openxmlformats.org/officeDocument/2006/relationships/slide" Target="slides/slide18.xml"/><Relationship Id="rId67" Type="http://schemas.openxmlformats.org/officeDocument/2006/relationships/font" Target="fonts/Tahoma-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Extra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22" name="Google Shape;722;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23" name="Google Shape;723;p3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Xong phần trình bày của anh Sơn, ta sẽ tới phần quy trình cung cấp dịch vụ và ưu điểm ngược điểm và giải pháp phần cứng của chương 3. Mình là Huy và mình sẽ trình bày 2 phần đấy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Trong quy trình cung cấp dịch vụ, có một số đối tượng tham gia quan trọng như là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Khách hàng và các nhân viên bộ phận bên trong công ty như nhân viên tư vấn,</a:t>
            </a:r>
            <a:endParaRPr/>
          </a:p>
        </p:txBody>
      </p:sp>
      <p:sp>
        <p:nvSpPr>
          <p:cNvPr id="725" name="Google Shape;725;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26" name="Google Shape;726;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45" name="Google Shape;745;p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46" name="Google Shape;746;p3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3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Các thành phần cơ sở hạ tầng công nghệ thông tin liên quan bao gồm phần cứng, phần mềm, tài nguyên mạng và quản trị bảo mật.</a:t>
            </a:r>
            <a:endParaRPr/>
          </a:p>
        </p:txBody>
      </p:sp>
      <p:sp>
        <p:nvSpPr>
          <p:cNvPr id="748" name="Google Shape;748;p3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49" name="Google Shape;749;p3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84" name="Google Shape;784;p3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85" name="Google Shape;785;p3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3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Bước 1: Tiếp nhận các dịch vụ nhu cầu của khách </a:t>
            </a:r>
            <a:endParaRPr/>
          </a:p>
          <a:p>
            <a:pPr indent="0" lvl="0" marL="0" rtl="0" algn="l">
              <a:spcBef>
                <a:spcPts val="0"/>
              </a:spcBef>
              <a:spcAft>
                <a:spcPts val="0"/>
              </a:spcAft>
              <a:buNone/>
            </a:pPr>
            <a:r>
              <a:rPr lang="en-US"/>
              <a:t>Khách hàng gửi yêu cầu của mình thông qua các kênh liên lạc</a:t>
            </a:r>
            <a:endParaRPr/>
          </a:p>
          <a:p>
            <a:pPr indent="0" lvl="0" marL="0" rtl="0" algn="l">
              <a:spcBef>
                <a:spcPts val="0"/>
              </a:spcBef>
              <a:spcAft>
                <a:spcPts val="0"/>
              </a:spcAft>
              <a:buNone/>
            </a:pPr>
            <a:r>
              <a:rPr lang="en-US"/>
              <a:t>Bộ phận chăm sóc khách hàng sẽ tiếp nhận yêu cầu và ghi nhận thông tin chi tiết về nhu cầu và mong muốn của khách hàng.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Bước 2:Phân tích và đánh giá</a:t>
            </a:r>
            <a:endParaRPr/>
          </a:p>
          <a:p>
            <a:pPr indent="0" lvl="0" marL="0" rtl="0" algn="l">
              <a:spcBef>
                <a:spcPts val="0"/>
              </a:spcBef>
              <a:spcAft>
                <a:spcPts val="0"/>
              </a:spcAft>
              <a:buNone/>
            </a:pPr>
            <a:r>
              <a:rPr lang="en-US"/>
              <a:t>Nhóm phân tích đánh giá yêu cầu của khách hàng và xác định khả năng cung cấp dịch vụ.</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Bước 3: Cung cấp dịch vụ</a:t>
            </a:r>
            <a:endParaRPr/>
          </a:p>
          <a:p>
            <a:pPr indent="0" lvl="0" marL="0" rtl="0" algn="l">
              <a:spcBef>
                <a:spcPts val="0"/>
              </a:spcBef>
              <a:spcAft>
                <a:spcPts val="0"/>
              </a:spcAft>
              <a:buNone/>
            </a:pPr>
            <a:r>
              <a:rPr lang="en-US"/>
              <a:t>Như là an quản lý dự án xác định lịch trình và tài nguyên cần thiết cho việc triển khai dịch vụ.</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Bước 4: Hỗ trợ sau lắp đặt</a:t>
            </a:r>
            <a:endParaRPr/>
          </a:p>
          <a:p>
            <a:pPr indent="0" lvl="0" marL="0" rtl="0" algn="l">
              <a:spcBef>
                <a:spcPts val="0"/>
              </a:spcBef>
              <a:spcAft>
                <a:spcPts val="0"/>
              </a:spcAft>
              <a:buNone/>
            </a:pPr>
            <a:r>
              <a:rPr lang="en-US"/>
              <a:t>Bộ phận bảo hành sẽ tiếp nhận các yêu cầu bảo hành và thực hiện sửa chữa nếu cần thiết.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Bước 5: Đánh giá dự án và phản hồi</a:t>
            </a:r>
            <a:endParaRPr/>
          </a:p>
          <a:p>
            <a:pPr indent="0" lvl="0" marL="0" rtl="0" algn="l">
              <a:spcBef>
                <a:spcPts val="0"/>
              </a:spcBef>
              <a:spcAft>
                <a:spcPts val="0"/>
              </a:spcAft>
              <a:buNone/>
            </a:pPr>
            <a:r>
              <a:rPr lang="en-US"/>
              <a:t>an quản lý dự án đánh giá hiệu suất và thành công của dự án, cùng với thách thức và học hỏi từ trải nghiệm.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Bước 6: Duy trì quan hệ khách hàng</a:t>
            </a:r>
            <a:endParaRPr/>
          </a:p>
          <a:p>
            <a:pPr indent="0" lvl="0" marL="0" rtl="0" algn="l">
              <a:spcBef>
                <a:spcPts val="0"/>
              </a:spcBef>
              <a:spcAft>
                <a:spcPts val="0"/>
              </a:spcAft>
              <a:buNone/>
            </a:pPr>
            <a:r>
              <a:rPr lang="en-US"/>
              <a:t>Nhân viên chăm sóc khách hàng sẽ lưu lại hồ sơ của khách hàng và đề xuất các ưu đãi dịch vụ để duy trì mối quan hệ bền vững.</a:t>
            </a:r>
            <a:endParaRPr/>
          </a:p>
        </p:txBody>
      </p:sp>
      <p:sp>
        <p:nvSpPr>
          <p:cNvPr id="787" name="Google Shape;787;p3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88" name="Google Shape;788;p3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09" name="Google Shape;809;p3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10" name="Google Shape;810;p3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3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Đây là lưu đồ tổng quát của quy trình</a:t>
            </a:r>
            <a:endParaRPr/>
          </a:p>
        </p:txBody>
      </p:sp>
      <p:sp>
        <p:nvSpPr>
          <p:cNvPr id="812" name="Google Shape;812;p3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13" name="Google Shape;813;p3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26" name="Google Shape;826;p3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27" name="Google Shape;827;p3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3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Tiếp tới ta sẽ trình bày phần 1 của chương 3, đó chính là ưu điểm ngược điểm và các giải pháp cho phần cứng </a:t>
            </a:r>
            <a:endParaRPr/>
          </a:p>
        </p:txBody>
      </p:sp>
      <p:sp>
        <p:nvSpPr>
          <p:cNvPr id="829" name="Google Shape;829;p3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30" name="Google Shape;830;p3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3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3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3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3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3" name="Google Shape;153;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54" name="Google Shape;154;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Công ty TNHH MTV Viễn thông Quốc tế FPT Thành phố Hồ Chí Minh (tên gọi tắt là FPT Telecom) là thành viên thuộc tập đoàn công nghệ hàng đầu Việt Nam. FPT Telecom hiện là một trong những nhà cung cấp dịch vụ viễn thông và Internet có uy tín và được khách hàng yêu mến tại Việt Nam và khu vực.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Với sứ mệnh tiên phong đưa Internet đến với người dân Việt Nam và mong muốn mỗi gia đình Việt Nam đều sử dụng ít nhất một dịch vụ của FPT Telecom, đồng hành cùng phương châm “Khách hàng là trọng tâm”, công ty không ngừng nỗ lực đầu tư hạ tầng, nâng cấp chất lượng sản phẩm – dịch vụ, tăng cường ứng dụng công nghệ mới để mang đến cho khách hàng những trải nghiệm sản phẩm dịch vụ vượt trội.</a:t>
            </a:r>
            <a:endParaRPr/>
          </a:p>
        </p:txBody>
      </p:sp>
      <p:sp>
        <p:nvSpPr>
          <p:cNvPr id="156" name="Google Shape;156;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7" name="Google Shape;157;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4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4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4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4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4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4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4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4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4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4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4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4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4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4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4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4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4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4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FPT Telecom có sức chứa tổng cộng hơn 800 tủ Rack gồm 2 loại 42U và 47U được sắp xếp sao 	cho thuận tiện và khoa học nhất dựa theo mô hình của các trung tâm công nghệ cao quốc tế</a:t>
            </a:r>
            <a:endParaRPr/>
          </a:p>
        </p:txBody>
      </p:sp>
      <p:sp>
        <p:nvSpPr>
          <p:cNvPr id="176" name="Google Shape;176;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5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5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5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5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5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5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5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5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5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p5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5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5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5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5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5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5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5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3" name="Google Shape;1193;p5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5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p5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3" name="Google Shape;193;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4" name="Google Shape;194;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Với hơn 30,000 máy chủ chuyên dụng với các chức năng khác nhau thuộc nhiều thương hiệu nổi tiếng như DELL, HPE, IBM,</a:t>
            </a:r>
            <a:endParaRPr/>
          </a:p>
          <a:p>
            <a:pPr indent="0" lvl="0" marL="0" rtl="0" algn="l">
              <a:spcBef>
                <a:spcPts val="0"/>
              </a:spcBef>
              <a:spcAft>
                <a:spcPts val="0"/>
              </a:spcAft>
              <a:buNone/>
            </a:pPr>
            <a:r>
              <a:rPr lang="en-US"/>
              <a:t>Phân loại máy chủ ở FPT theo chức năng:</a:t>
            </a:r>
            <a:endParaRPr/>
          </a:p>
          <a:p>
            <a:pPr indent="0" lvl="0" marL="0" rtl="0" algn="l">
              <a:spcBef>
                <a:spcPts val="0"/>
              </a:spcBef>
              <a:spcAft>
                <a:spcPts val="0"/>
              </a:spcAft>
              <a:buNone/>
            </a:pPr>
            <a:r>
              <a:rPr lang="en-US"/>
              <a:t>1.Máy chủ DNS và DHCP:</a:t>
            </a:r>
            <a:endParaRPr/>
          </a:p>
          <a:p>
            <a:pPr indent="0" lvl="0" marL="0" rtl="0" algn="l">
              <a:spcBef>
                <a:spcPts val="0"/>
              </a:spcBef>
              <a:spcAft>
                <a:spcPts val="0"/>
              </a:spcAft>
              <a:buNone/>
            </a:pPr>
            <a:r>
              <a:rPr lang="en-US"/>
              <a:t>Chức năng: Quản lý và cung cấp địa chỉ IP động (DHCP) và dịch vụ tên miền (DNS) cho mạng nội bộ.</a:t>
            </a:r>
            <a:endParaRPr/>
          </a:p>
          <a:p>
            <a:pPr indent="0" lvl="0" marL="0" rtl="0" algn="l">
              <a:spcBef>
                <a:spcPts val="0"/>
              </a:spcBef>
              <a:spcAft>
                <a:spcPts val="0"/>
              </a:spcAft>
              <a:buNone/>
            </a:pPr>
            <a:r>
              <a:rPr lang="en-US"/>
              <a:t>Mục đích: Hỗ trợ quản lý mạng nội bộ của doanh nghiệp, đảm bảo các thiết bị trong mạng có thể truy cập và giao tiếp với nhau một cách hiệu quả.</a:t>
            </a:r>
            <a:endParaRPr/>
          </a:p>
          <a:p>
            <a:pPr indent="0" lvl="0" marL="0" rtl="0" algn="l">
              <a:spcBef>
                <a:spcPts val="0"/>
              </a:spcBef>
              <a:spcAft>
                <a:spcPts val="0"/>
              </a:spcAft>
              <a:buNone/>
            </a:pPr>
            <a:r>
              <a:rPr lang="en-US"/>
              <a:t>2.Máy chủ Thư điện tử (Mail Server):</a:t>
            </a:r>
            <a:endParaRPr/>
          </a:p>
          <a:p>
            <a:pPr indent="0" lvl="0" marL="0" rtl="0" algn="l">
              <a:spcBef>
                <a:spcPts val="0"/>
              </a:spcBef>
              <a:spcAft>
                <a:spcPts val="0"/>
              </a:spcAft>
              <a:buNone/>
            </a:pPr>
            <a:r>
              <a:rPr lang="en-US"/>
              <a:t>Chức năng: Quản lý và phân phối thư điện tử trong tổ chức.</a:t>
            </a:r>
            <a:endParaRPr/>
          </a:p>
          <a:p>
            <a:pPr indent="0" lvl="0" marL="0" rtl="0" algn="l">
              <a:spcBef>
                <a:spcPts val="0"/>
              </a:spcBef>
              <a:spcAft>
                <a:spcPts val="0"/>
              </a:spcAft>
              <a:buNone/>
            </a:pPr>
            <a:r>
              <a:rPr lang="en-US"/>
              <a:t>Mục đích: Hỗ trợ giao tiếp nội bộ và bên ngoài của doanh nghiệp thông qua email.</a:t>
            </a:r>
            <a:endParaRPr/>
          </a:p>
          <a:p>
            <a:pPr indent="0" lvl="0" marL="0" rtl="0" algn="l">
              <a:spcBef>
                <a:spcPts val="0"/>
              </a:spcBef>
              <a:spcAft>
                <a:spcPts val="0"/>
              </a:spcAft>
              <a:buNone/>
            </a:pPr>
            <a:r>
              <a:rPr lang="en-US"/>
              <a:t>3.Máy chủ Cơ sở dữ liệu (Database Server):		</a:t>
            </a:r>
            <a:endParaRPr/>
          </a:p>
          <a:p>
            <a:pPr indent="0" lvl="0" marL="0" rtl="0" algn="l">
              <a:spcBef>
                <a:spcPts val="0"/>
              </a:spcBef>
              <a:spcAft>
                <a:spcPts val="0"/>
              </a:spcAft>
              <a:buNone/>
            </a:pPr>
            <a:r>
              <a:rPr lang="en-US"/>
              <a:t>Chức năng: Lưu trữ, truy xuất và quản lý dữ liệu của doanh nghiệp</a:t>
            </a:r>
            <a:endParaRPr/>
          </a:p>
          <a:p>
            <a:pPr indent="0" lvl="0" marL="0" rtl="0" algn="l">
              <a:spcBef>
                <a:spcPts val="0"/>
              </a:spcBef>
              <a:spcAft>
                <a:spcPts val="0"/>
              </a:spcAft>
              <a:buNone/>
            </a:pPr>
            <a:r>
              <a:rPr lang="en-US"/>
              <a:t>Mục đích: Hỗ trợ các ứng dụng và hệ thống thông tin của doanh nghiệp trong việc lưu trữ và xử lý dữ liệu.</a:t>
            </a:r>
            <a:endParaRPr/>
          </a:p>
          <a:p>
            <a:pPr indent="0" lvl="0" marL="0" rtl="0" algn="l">
              <a:spcBef>
                <a:spcPts val="0"/>
              </a:spcBef>
              <a:spcAft>
                <a:spcPts val="0"/>
              </a:spcAft>
              <a:buNone/>
            </a:pPr>
            <a:r>
              <a:rPr lang="en-US"/>
              <a:t>4. Máy chủ Đám mây (Cloud Server):</a:t>
            </a:r>
            <a:endParaRPr/>
          </a:p>
          <a:p>
            <a:pPr indent="0" lvl="0" marL="0" rtl="0" algn="l">
              <a:spcBef>
                <a:spcPts val="0"/>
              </a:spcBef>
              <a:spcAft>
                <a:spcPts val="0"/>
              </a:spcAft>
              <a:buNone/>
            </a:pPr>
            <a:r>
              <a:rPr lang="en-US"/>
              <a:t>Chức năng: Cung cấp tài nguyên tính toán và lưu trữ theo yêu cầu qua mô hình đám mây.</a:t>
            </a:r>
            <a:endParaRPr/>
          </a:p>
          <a:p>
            <a:pPr indent="0" lvl="0" marL="0" rtl="0" algn="l">
              <a:spcBef>
                <a:spcPts val="0"/>
              </a:spcBef>
              <a:spcAft>
                <a:spcPts val="0"/>
              </a:spcAft>
              <a:buNone/>
            </a:pPr>
            <a:r>
              <a:rPr lang="en-US"/>
              <a:t>Mục đích: Mở rộng quy mô hệ thống thông tin của doanh nghiệp một cách linh hoạt và tiết kiệm chi phí.[3]</a:t>
            </a:r>
            <a:endParaRPr/>
          </a:p>
          <a:p>
            <a:pPr indent="0" lvl="0" marL="0" rtl="0" algn="l">
              <a:spcBef>
                <a:spcPts val="0"/>
              </a:spcBef>
              <a:spcAft>
                <a:spcPts val="0"/>
              </a:spcAft>
              <a:buNone/>
            </a:pPr>
            <a:r>
              <a:rPr lang="en-US"/>
              <a:t>5.Máy chủ Sao lưu (Backup Server):</a:t>
            </a:r>
            <a:endParaRPr/>
          </a:p>
          <a:p>
            <a:pPr indent="0" lvl="0" marL="0" rtl="0" algn="l">
              <a:spcBef>
                <a:spcPts val="0"/>
              </a:spcBef>
              <a:spcAft>
                <a:spcPts val="0"/>
              </a:spcAft>
              <a:buNone/>
            </a:pPr>
            <a:r>
              <a:rPr lang="en-US"/>
              <a:t>Chức năng: Lưu trữ bản sao lưu dự phòng của dữ liệu quan trọng và hệ thống của tổ chức.</a:t>
            </a:r>
            <a:endParaRPr/>
          </a:p>
          <a:p>
            <a:pPr indent="0" lvl="0" marL="0" rtl="0" algn="l">
              <a:spcBef>
                <a:spcPts val="0"/>
              </a:spcBef>
              <a:spcAft>
                <a:spcPts val="0"/>
              </a:spcAft>
              <a:buNone/>
            </a:pPr>
            <a:r>
              <a:rPr lang="en-US"/>
              <a:t>Mục đích: Đảm bảo an toàn và đồng nhất cho dữ liệu quan trọng bằng cách tạo bản sao lưu định kỳ. Trong trường hợp xảy ra sự cố như mất dữ liệu, hỏng hóc phần cứng hoặc tấn công virus, máy chủ sao lưu cho phép khôi phục dữ liệu và hệ thống một cách nhanh chóng và hiệu quả.</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Đồ họa 3D, dựng phim, render video:Lập trình, khoa học dữ liệu, trí tuệ nhân tạo:</a:t>
            </a:r>
            <a:endParaRPr/>
          </a:p>
          <a:p>
            <a:pPr indent="0" lvl="0" marL="0" rtl="0" algn="l">
              <a:spcBef>
                <a:spcPts val="0"/>
              </a:spcBef>
              <a:spcAft>
                <a:spcPts val="0"/>
              </a:spcAft>
              <a:buNone/>
            </a:pPr>
            <a:r>
              <a:rPr lang="en-US"/>
              <a:t>Máy tính kỹ thuật, thiết kế công nghiệp:</a:t>
            </a:r>
            <a:endParaRPr/>
          </a:p>
        </p:txBody>
      </p:sp>
      <p:sp>
        <p:nvSpPr>
          <p:cNvPr id="196" name="Google Shape;196;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7" name="Google Shape;197;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7" name="Google Shape;207;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8" name="Google Shape;208;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Chức năng dùng để xử lý và chuyển đổi tài liệu dưới dạng vật lý và điện tử</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Chức năng: Sử dụng để in ấn các tài liệu của công 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Chức năng: Trình bày nội dung (hình ảnh, video, văn bản) một cách trực quan, sinh động cho 		tất cả mọi người. Hỗ trợ thuyết trình, báo cáo, thảo luận,...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Hệ thống camera an ninh: Hoạt động 24/24 để giám sát an ninh, bảo vệ tài sản, quản lý vận hành, tăng cường an toàn cho công ty[7]</a:t>
            </a:r>
            <a:endParaRPr/>
          </a:p>
          <a:p>
            <a:pPr indent="0" lvl="0" marL="0" rtl="0" algn="l">
              <a:spcBef>
                <a:spcPts val="0"/>
              </a:spcBef>
              <a:spcAft>
                <a:spcPts val="0"/>
              </a:spcAft>
              <a:buNone/>
            </a:pPr>
            <a:r>
              <a:rPr lang="en-US"/>
              <a:t>Máy chấm công khuôn mặt Suprema FaceStation 2 FSM: giúp quản lý nhân sự kiểm soát chấm công, tính lương và đảm bảo tính chính xác trong quản lý thời gian làm việc của nhân viên</a:t>
            </a:r>
            <a:endParaRPr/>
          </a:p>
          <a:p>
            <a:pPr indent="0" lvl="0" marL="0" rtl="0" algn="l">
              <a:spcBef>
                <a:spcPts val="0"/>
              </a:spcBef>
              <a:spcAft>
                <a:spcPts val="0"/>
              </a:spcAft>
              <a:buNone/>
            </a:pPr>
            <a:r>
              <a:rPr lang="en-US"/>
              <a:t>Hệ thống điều hòa: 22 máy công suất 86kw và 20 máy công suất 104kw của Mỹ và Đức vì môi trường trung tâm đòi hỏi rất cao sự ổn định của nhiệt độ nhằm đáp ứng độ mát nhất định cho máy móc và thiết bị hoạt động bên trong trung tâm dữ liệu</a:t>
            </a:r>
            <a:endParaRPr/>
          </a:p>
        </p:txBody>
      </p:sp>
      <p:sp>
        <p:nvSpPr>
          <p:cNvPr id="210" name="Google Shape;210;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1" name="Google Shape;211;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6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6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9"/>
          <p:cNvSpPr/>
          <p:nvPr>
            <p:ph idx="2" type="pic"/>
          </p:nvPr>
        </p:nvSpPr>
        <p:spPr>
          <a:xfrm>
            <a:off x="1792288" y="612775"/>
            <a:ext cx="5486400" cy="4114800"/>
          </a:xfrm>
          <a:prstGeom prst="rect">
            <a:avLst/>
          </a:prstGeom>
          <a:noFill/>
          <a:ln>
            <a:noFill/>
          </a:ln>
        </p:spPr>
      </p:sp>
      <p:sp>
        <p:nvSpPr>
          <p:cNvPr id="68" name="Google Shape;68;p6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3.png"/><Relationship Id="rId10" Type="http://schemas.openxmlformats.org/officeDocument/2006/relationships/image" Target="../media/image22.png"/><Relationship Id="rId9"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2.jpg"/><Relationship Id="rId5"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image" Target="../media/image4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docs.google.com/document/d/18b5EJYvGOFZH17RTbWsnDPD7sy-arjNhG99E8BODrJo/edit#heading=h.gjdgxs" TargetMode="External"/><Relationship Id="rId9" Type="http://schemas.openxmlformats.org/officeDocument/2006/relationships/hyperlink" Target="https://docs.google.com/document/d/18b5EJYvGOFZH17RTbWsnDPD7sy-arjNhG99E8BODrJo/edit#heading=h.3whwml4" TargetMode="External"/><Relationship Id="rId5" Type="http://schemas.openxmlformats.org/officeDocument/2006/relationships/hyperlink" Target="https://docs.google.com/document/d/18b5EJYvGOFZH17RTbWsnDPD7sy-arjNhG99E8BODrJo/edit#heading=h.3rdcrjn" TargetMode="External"/><Relationship Id="rId6" Type="http://schemas.openxmlformats.org/officeDocument/2006/relationships/hyperlink" Target="https://docs.google.com/document/d/18b5EJYvGOFZH17RTbWsnDPD7sy-arjNhG99E8BODrJo/edit#heading=h.3rdcrjn" TargetMode="External"/><Relationship Id="rId7" Type="http://schemas.openxmlformats.org/officeDocument/2006/relationships/hyperlink" Target="https://docs.google.com/document/d/18b5EJYvGOFZH17RTbWsnDPD7sy-arjNhG99E8BODrJo/edit#heading=h.3rdcrjn" TargetMode="External"/><Relationship Id="rId8" Type="http://schemas.openxmlformats.org/officeDocument/2006/relationships/hyperlink" Target="https://docs.google.com/document/d/18b5EJYvGOFZH17RTbWsnDPD7sy-arjNhG99E8BODrJo/edit#heading=h.3whwml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9.jpg"/><Relationship Id="rId4" Type="http://schemas.openxmlformats.org/officeDocument/2006/relationships/image" Target="../media/image47.jp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8.jpg"/><Relationship Id="rId4" Type="http://schemas.openxmlformats.org/officeDocument/2006/relationships/image" Target="../media/image62.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hyperlink" Target="https://docs.google.com/document/d/18b5EJYvGOFZH17RTbWsnDPD7sy-arjNhG99E8BODrJo/edit#heading=h.3rdcrjn" TargetMode="External"/><Relationship Id="rId6" Type="http://schemas.openxmlformats.org/officeDocument/2006/relationships/hyperlink" Target="https://docs.google.com/document/d/18b5EJYvGOFZH17RTbWsnDPD7sy-arjNhG99E8BODrJo/edit#heading=h.3rdcrj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hyperlink" Target="https://docs.google.com/document/d/18b5EJYvGOFZH17RTbWsnDPD7sy-arjNhG99E8BODrJo/edit#heading=h.3rdcrjn" TargetMode="External"/><Relationship Id="rId6" Type="http://schemas.openxmlformats.org/officeDocument/2006/relationships/hyperlink" Target="https://docs.google.com/document/d/18b5EJYvGOFZH17RTbWsnDPD7sy-arjNhG99E8BODrJo/edit#heading=h.3rdcrj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14.png"/><Relationship Id="rId5" Type="http://schemas.openxmlformats.org/officeDocument/2006/relationships/image" Target="../media/image64.jpg"/><Relationship Id="rId6"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14.png"/><Relationship Id="rId5" Type="http://schemas.openxmlformats.org/officeDocument/2006/relationships/image" Target="../media/image64.jpg"/><Relationship Id="rId6" Type="http://schemas.openxmlformats.org/officeDocument/2006/relationships/image" Target="../media/image8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14.png"/><Relationship Id="rId5" Type="http://schemas.openxmlformats.org/officeDocument/2006/relationships/image" Target="../media/image64.jpg"/><Relationship Id="rId6"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14.png"/><Relationship Id="rId5" Type="http://schemas.openxmlformats.org/officeDocument/2006/relationships/image" Target="../media/image64.jpg"/><Relationship Id="rId6"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14.png"/><Relationship Id="rId5" Type="http://schemas.openxmlformats.org/officeDocument/2006/relationships/image" Target="../media/image64.jpg"/><Relationship Id="rId6" Type="http://schemas.openxmlformats.org/officeDocument/2006/relationships/image" Target="../media/image9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fpt.vn/vihttps:/fpt.vn/vi" TargetMode="External"/><Relationship Id="rId4" Type="http://schemas.openxmlformats.org/officeDocument/2006/relationships/hyperlink" Target="https://www.studocu.com/vn/document/truong-dai-hoc-cong-nghe-thong-tin-dai-hoc-quoc-gia-thanh-pho-ho-chi-minh/co-so-ha-tang-cong-nghe-thong-in/do-an-ie101-csht-co-so-ha-tang-cntt-vien-thong-vinaphone-vnpt-ha-noi/69770574" TargetMode="External"/><Relationship Id="rId9" Type="http://schemas.openxmlformats.org/officeDocument/2006/relationships/hyperlink" Target="https://wififpt.net.vn/quy-trinh-tuyen-dung-fpt-telecom-2/" TargetMode="External"/><Relationship Id="rId5" Type="http://schemas.openxmlformats.org/officeDocument/2006/relationships/hyperlink" Target="https://solutions.fpt.com.vn" TargetMode="External"/><Relationship Id="rId6" Type="http://schemas.openxmlformats.org/officeDocument/2006/relationships/hyperlink" Target="https://blog.topcv.vn/quy-trinh-tuyen-dung-fpt/" TargetMode="External"/><Relationship Id="rId7" Type="http://schemas.openxmlformats.org/officeDocument/2006/relationships/hyperlink" Target="https://wififpt.net.vn/quy-trinh-tuyen-dung-fpt-telecom-2/" TargetMode="External"/><Relationship Id="rId8" Type="http://schemas.openxmlformats.org/officeDocument/2006/relationships/hyperlink" Target="https://wififpt.net.vn/quy-trinh-tuyen-dung-fpt-telecom-2/"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jp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87" name="Shape 87"/>
        <p:cNvGrpSpPr/>
        <p:nvPr/>
      </p:nvGrpSpPr>
      <p:grpSpPr>
        <a:xfrm>
          <a:off x="0" y="0"/>
          <a:ext cx="0" cy="0"/>
          <a:chOff x="0" y="0"/>
          <a:chExt cx="0" cy="0"/>
        </a:xfrm>
      </p:grpSpPr>
      <p:grpSp>
        <p:nvGrpSpPr>
          <p:cNvPr id="88" name="Google Shape;88;p1"/>
          <p:cNvGrpSpPr/>
          <p:nvPr/>
        </p:nvGrpSpPr>
        <p:grpSpPr>
          <a:xfrm>
            <a:off x="11948040" y="-1531785"/>
            <a:ext cx="2656378" cy="2656378"/>
            <a:chOff x="0" y="0"/>
            <a:chExt cx="812800" cy="812800"/>
          </a:xfrm>
        </p:grpSpPr>
        <p:sp>
          <p:nvSpPr>
            <p:cNvPr id="89" name="Google Shape;89;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
          <p:cNvSpPr/>
          <p:nvPr/>
        </p:nvSpPr>
        <p:spPr>
          <a:xfrm>
            <a:off x="6230655" y="5349392"/>
            <a:ext cx="6243294" cy="1233051"/>
          </a:xfrm>
          <a:custGeom>
            <a:rect b="b" l="l" r="r" t="t"/>
            <a:pathLst>
              <a:path extrusionOk="0" h="1233051" w="6243294">
                <a:moveTo>
                  <a:pt x="0" y="0"/>
                </a:moveTo>
                <a:lnTo>
                  <a:pt x="6243294" y="0"/>
                </a:lnTo>
                <a:lnTo>
                  <a:pt x="6243294" y="1233050"/>
                </a:lnTo>
                <a:lnTo>
                  <a:pt x="0" y="1233050"/>
                </a:lnTo>
                <a:lnTo>
                  <a:pt x="0" y="0"/>
                </a:lnTo>
                <a:close/>
              </a:path>
            </a:pathLst>
          </a:custGeom>
          <a:blipFill rotWithShape="1">
            <a:blip r:embed="rId3">
              <a:alphaModFix/>
            </a:blip>
            <a:stretch>
              <a:fillRect b="0" l="0" r="0" t="0"/>
            </a:stretch>
          </a:blipFill>
          <a:ln>
            <a:noFill/>
          </a:ln>
        </p:spPr>
      </p:sp>
      <p:grpSp>
        <p:nvGrpSpPr>
          <p:cNvPr id="92" name="Google Shape;92;p1"/>
          <p:cNvGrpSpPr/>
          <p:nvPr/>
        </p:nvGrpSpPr>
        <p:grpSpPr>
          <a:xfrm>
            <a:off x="6297678" y="3041045"/>
            <a:ext cx="6176271" cy="3542635"/>
            <a:chOff x="0" y="0"/>
            <a:chExt cx="7981950" cy="4578350"/>
          </a:xfrm>
        </p:grpSpPr>
        <p:sp>
          <p:nvSpPr>
            <p:cNvPr id="93" name="Google Shape;93;p1"/>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p:nvPr/>
          </p:nvSpPr>
          <p:spPr>
            <a:xfrm>
              <a:off x="962660" y="276860"/>
              <a:ext cx="6055360" cy="3789680"/>
            </a:xfrm>
            <a:custGeom>
              <a:rect b="b" l="l" r="r" t="t"/>
              <a:pathLst>
                <a:path extrusionOk="0" h="3789680" w="6055360">
                  <a:moveTo>
                    <a:pt x="0" y="0"/>
                  </a:moveTo>
                  <a:lnTo>
                    <a:pt x="6055360" y="0"/>
                  </a:lnTo>
                  <a:lnTo>
                    <a:pt x="6055360" y="3789680"/>
                  </a:lnTo>
                  <a:lnTo>
                    <a:pt x="0" y="3789680"/>
                  </a:lnTo>
                  <a:close/>
                </a:path>
              </a:pathLst>
            </a:custGeom>
            <a:blipFill rotWithShape="1">
              <a:blip r:embed="rId4">
                <a:alphaModFix/>
              </a:blip>
              <a:stretch>
                <a:fillRect b="-22068" l="0" r="0" t="-22068"/>
              </a:stretch>
            </a:blipFill>
            <a:ln>
              <a:noFill/>
            </a:ln>
          </p:spPr>
        </p:sp>
      </p:grpSp>
      <p:sp>
        <p:nvSpPr>
          <p:cNvPr id="98" name="Google Shape;98;p1"/>
          <p:cNvSpPr txBox="1"/>
          <p:nvPr/>
        </p:nvSpPr>
        <p:spPr>
          <a:xfrm>
            <a:off x="2049102" y="274613"/>
            <a:ext cx="8912945" cy="1576720"/>
          </a:xfrm>
          <a:prstGeom prst="rect">
            <a:avLst/>
          </a:prstGeom>
          <a:noFill/>
          <a:ln>
            <a:noFill/>
          </a:ln>
        </p:spPr>
        <p:txBody>
          <a:bodyPr anchorCtr="0" anchor="t" bIns="0" lIns="0" spcFirstLastPara="1" rIns="0" wrap="square" tIns="0">
            <a:spAutoFit/>
          </a:bodyPr>
          <a:lstStyle/>
          <a:p>
            <a:pPr indent="0" lvl="0" marL="0" marR="0" rtl="0" algn="ctr">
              <a:lnSpc>
                <a:spcPct val="149015"/>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BÁO CÁO ĐỒ ÁN </a:t>
            </a:r>
            <a:endParaRPr/>
          </a:p>
          <a:p>
            <a:pPr indent="0" lvl="0" marL="0" marR="0" rtl="0" algn="ctr">
              <a:lnSpc>
                <a:spcPct val="149015"/>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CƠ SỞ HẠ TẦNG CÔNG NGHỆ THÔNG TIN</a:t>
            </a:r>
            <a:endParaRPr/>
          </a:p>
          <a:p>
            <a:pPr indent="0" lvl="0" marL="0" marR="0" rtl="0" algn="ctr">
              <a:lnSpc>
                <a:spcPct val="149015"/>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CÔNG TY TNHH MTV VIỄN THÔNG QUỐC TẾ FPT </a:t>
            </a:r>
            <a:endParaRPr/>
          </a:p>
        </p:txBody>
      </p:sp>
      <p:sp>
        <p:nvSpPr>
          <p:cNvPr id="99" name="Google Shape;99;p1"/>
          <p:cNvSpPr txBox="1"/>
          <p:nvPr/>
        </p:nvSpPr>
        <p:spPr>
          <a:xfrm>
            <a:off x="4378960" y="2013893"/>
            <a:ext cx="4253230" cy="387731"/>
          </a:xfrm>
          <a:prstGeom prst="rect">
            <a:avLst/>
          </a:prstGeom>
          <a:noFill/>
          <a:ln>
            <a:noFill/>
          </a:ln>
        </p:spPr>
        <p:txBody>
          <a:bodyPr anchorCtr="0" anchor="t" bIns="0" lIns="0" spcFirstLastPara="1" rIns="0" wrap="square" tIns="0">
            <a:spAutoFit/>
          </a:bodyPr>
          <a:lstStyle/>
          <a:p>
            <a:pPr indent="0" lvl="0" marL="0" marR="0" rtl="0" algn="ctr">
              <a:lnSpc>
                <a:spcPct val="148992"/>
              </a:lnSpc>
              <a:spcBef>
                <a:spcPts val="0"/>
              </a:spcBef>
              <a:spcAft>
                <a:spcPts val="0"/>
              </a:spcAft>
              <a:buNone/>
            </a:pPr>
            <a:r>
              <a:rPr b="1" i="0" lang="en-US" sz="2133" u="none" cap="none" strike="noStrike">
                <a:solidFill>
                  <a:srgbClr val="1C3879"/>
                </a:solidFill>
                <a:latin typeface="Rokkitt"/>
                <a:ea typeface="Rokkitt"/>
                <a:cs typeface="Rokkitt"/>
                <a:sym typeface="Rokkitt"/>
              </a:rPr>
              <a:t>GVHD: ThS. Nguyễn Thị Anh Thư </a:t>
            </a:r>
            <a:endParaRPr/>
          </a:p>
        </p:txBody>
      </p:sp>
      <p:grpSp>
        <p:nvGrpSpPr>
          <p:cNvPr id="100" name="Google Shape;100;p1"/>
          <p:cNvGrpSpPr/>
          <p:nvPr/>
        </p:nvGrpSpPr>
        <p:grpSpPr>
          <a:xfrm>
            <a:off x="569689" y="3808805"/>
            <a:ext cx="5727989" cy="2650593"/>
            <a:chOff x="0" y="-57150"/>
            <a:chExt cx="7637319" cy="3534125"/>
          </a:xfrm>
        </p:grpSpPr>
        <p:sp>
          <p:nvSpPr>
            <p:cNvPr id="101" name="Google Shape;101;p1"/>
            <p:cNvSpPr txBox="1"/>
            <p:nvPr/>
          </p:nvSpPr>
          <p:spPr>
            <a:xfrm>
              <a:off x="0" y="2991753"/>
              <a:ext cx="7547956" cy="485222"/>
            </a:xfrm>
            <a:prstGeom prst="rect">
              <a:avLst/>
            </a:prstGeom>
            <a:noFill/>
            <a:ln>
              <a:noFill/>
            </a:ln>
          </p:spPr>
          <p:txBody>
            <a:bodyPr anchorCtr="0" anchor="t" bIns="0" lIns="0" spcFirstLastPara="1" rIns="0" wrap="square" tIns="0">
              <a:spAutoFit/>
            </a:bodyPr>
            <a:lstStyle/>
            <a:p>
              <a:pPr indent="0" lvl="0" marL="0" marR="0" rtl="0" algn="just">
                <a:lnSpc>
                  <a:spcPct val="148992"/>
                </a:lnSpc>
                <a:spcBef>
                  <a:spcPts val="0"/>
                </a:spcBef>
                <a:spcAft>
                  <a:spcPts val="0"/>
                </a:spcAft>
                <a:buNone/>
              </a:pPr>
              <a:r>
                <a:rPr b="1" i="0" lang="en-US" sz="2133" u="none" cap="none" strike="noStrike">
                  <a:solidFill>
                    <a:srgbClr val="1C3879"/>
                  </a:solidFill>
                  <a:latin typeface="Tahoma"/>
                  <a:ea typeface="Tahoma"/>
                  <a:cs typeface="Tahoma"/>
                  <a:sym typeface="Tahoma"/>
                </a:rPr>
                <a:t>Vũ Quang Huy                         22520587</a:t>
              </a:r>
              <a:endParaRPr/>
            </a:p>
          </p:txBody>
        </p:sp>
        <p:sp>
          <p:nvSpPr>
            <p:cNvPr id="102" name="Google Shape;102;p1"/>
            <p:cNvSpPr txBox="1"/>
            <p:nvPr/>
          </p:nvSpPr>
          <p:spPr>
            <a:xfrm>
              <a:off x="0" y="-57150"/>
              <a:ext cx="7637319" cy="485225"/>
            </a:xfrm>
            <a:prstGeom prst="rect">
              <a:avLst/>
            </a:prstGeom>
            <a:noFill/>
            <a:ln>
              <a:noFill/>
            </a:ln>
          </p:spPr>
          <p:txBody>
            <a:bodyPr anchorCtr="0" anchor="t" bIns="0" lIns="0" spcFirstLastPara="1" rIns="0" wrap="square" tIns="0">
              <a:spAutoFit/>
            </a:bodyPr>
            <a:lstStyle/>
            <a:p>
              <a:pPr indent="0" lvl="0" marL="0" marR="0" rtl="0" algn="just">
                <a:lnSpc>
                  <a:spcPct val="148992"/>
                </a:lnSpc>
                <a:spcBef>
                  <a:spcPts val="0"/>
                </a:spcBef>
                <a:spcAft>
                  <a:spcPts val="0"/>
                </a:spcAft>
                <a:buNone/>
              </a:pPr>
              <a:r>
                <a:rPr b="1" i="0" lang="en-US" sz="2133" u="none" cap="none" strike="noStrike">
                  <a:solidFill>
                    <a:srgbClr val="1C3879"/>
                  </a:solidFill>
                  <a:latin typeface="Tahoma"/>
                  <a:ea typeface="Tahoma"/>
                  <a:cs typeface="Tahoma"/>
                  <a:sym typeface="Tahoma"/>
                </a:rPr>
                <a:t>Lê Nguyễn Thùy Dương          22520298</a:t>
              </a:r>
              <a:endParaRPr/>
            </a:p>
          </p:txBody>
        </p:sp>
        <p:sp>
          <p:nvSpPr>
            <p:cNvPr id="103" name="Google Shape;103;p1"/>
            <p:cNvSpPr txBox="1"/>
            <p:nvPr/>
          </p:nvSpPr>
          <p:spPr>
            <a:xfrm>
              <a:off x="0" y="1467302"/>
              <a:ext cx="7547956" cy="485225"/>
            </a:xfrm>
            <a:prstGeom prst="rect">
              <a:avLst/>
            </a:prstGeom>
            <a:noFill/>
            <a:ln>
              <a:noFill/>
            </a:ln>
          </p:spPr>
          <p:txBody>
            <a:bodyPr anchorCtr="0" anchor="t" bIns="0" lIns="0" spcFirstLastPara="1" rIns="0" wrap="square" tIns="0">
              <a:spAutoFit/>
            </a:bodyPr>
            <a:lstStyle/>
            <a:p>
              <a:pPr indent="0" lvl="0" marL="0" marR="0" rtl="0" algn="just">
                <a:lnSpc>
                  <a:spcPct val="148992"/>
                </a:lnSpc>
                <a:spcBef>
                  <a:spcPts val="0"/>
                </a:spcBef>
                <a:spcAft>
                  <a:spcPts val="0"/>
                </a:spcAft>
                <a:buNone/>
              </a:pPr>
              <a:r>
                <a:rPr b="1" i="0" lang="en-US" sz="2133" u="none" cap="none" strike="noStrike">
                  <a:solidFill>
                    <a:srgbClr val="1C3879"/>
                  </a:solidFill>
                  <a:latin typeface="Tahoma"/>
                  <a:ea typeface="Tahoma"/>
                  <a:cs typeface="Tahoma"/>
                  <a:sym typeface="Tahoma"/>
                </a:rPr>
                <a:t>Nguyễn Thế Tiến Đạt              22520225</a:t>
              </a:r>
              <a:endParaRPr/>
            </a:p>
          </p:txBody>
        </p:sp>
        <p:sp>
          <p:nvSpPr>
            <p:cNvPr id="104" name="Google Shape;104;p1"/>
            <p:cNvSpPr txBox="1"/>
            <p:nvPr/>
          </p:nvSpPr>
          <p:spPr>
            <a:xfrm>
              <a:off x="0" y="705076"/>
              <a:ext cx="7637319" cy="485225"/>
            </a:xfrm>
            <a:prstGeom prst="rect">
              <a:avLst/>
            </a:prstGeom>
            <a:noFill/>
            <a:ln>
              <a:noFill/>
            </a:ln>
          </p:spPr>
          <p:txBody>
            <a:bodyPr anchorCtr="0" anchor="t" bIns="0" lIns="0" spcFirstLastPara="1" rIns="0" wrap="square" tIns="0">
              <a:spAutoFit/>
            </a:bodyPr>
            <a:lstStyle/>
            <a:p>
              <a:pPr indent="0" lvl="0" marL="0" marR="0" rtl="0" algn="l">
                <a:lnSpc>
                  <a:spcPct val="148992"/>
                </a:lnSpc>
                <a:spcBef>
                  <a:spcPts val="0"/>
                </a:spcBef>
                <a:spcAft>
                  <a:spcPts val="0"/>
                </a:spcAft>
                <a:buNone/>
              </a:pPr>
              <a:r>
                <a:rPr b="1" i="0" lang="en-US" sz="2133" u="none" cap="none" strike="noStrike">
                  <a:solidFill>
                    <a:srgbClr val="1C3879"/>
                  </a:solidFill>
                  <a:latin typeface="Tahoma"/>
                  <a:ea typeface="Tahoma"/>
                  <a:cs typeface="Tahoma"/>
                  <a:sym typeface="Tahoma"/>
                </a:rPr>
                <a:t>Đoàn Ngọc Thanh Sơn            21521385</a:t>
              </a:r>
              <a:endParaRPr/>
            </a:p>
          </p:txBody>
        </p:sp>
        <p:sp>
          <p:nvSpPr>
            <p:cNvPr id="105" name="Google Shape;105;p1"/>
            <p:cNvSpPr txBox="1"/>
            <p:nvPr/>
          </p:nvSpPr>
          <p:spPr>
            <a:xfrm>
              <a:off x="0" y="2229527"/>
              <a:ext cx="7547956" cy="485225"/>
            </a:xfrm>
            <a:prstGeom prst="rect">
              <a:avLst/>
            </a:prstGeom>
            <a:noFill/>
            <a:ln>
              <a:noFill/>
            </a:ln>
          </p:spPr>
          <p:txBody>
            <a:bodyPr anchorCtr="0" anchor="t" bIns="0" lIns="0" spcFirstLastPara="1" rIns="0" wrap="square" tIns="0">
              <a:spAutoFit/>
            </a:bodyPr>
            <a:lstStyle/>
            <a:p>
              <a:pPr indent="0" lvl="0" marL="0" marR="0" rtl="0" algn="just">
                <a:lnSpc>
                  <a:spcPct val="148992"/>
                </a:lnSpc>
                <a:spcBef>
                  <a:spcPts val="0"/>
                </a:spcBef>
                <a:spcAft>
                  <a:spcPts val="0"/>
                </a:spcAft>
                <a:buNone/>
              </a:pPr>
              <a:r>
                <a:rPr b="1" i="0" lang="en-US" sz="2133" u="none" cap="none" strike="noStrike">
                  <a:solidFill>
                    <a:srgbClr val="1C3879"/>
                  </a:solidFill>
                  <a:latin typeface="Tahoma"/>
                  <a:ea typeface="Tahoma"/>
                  <a:cs typeface="Tahoma"/>
                  <a:sym typeface="Tahoma"/>
                </a:rPr>
                <a:t>Võ Nhất Phương                      22521172</a:t>
              </a:r>
              <a:endParaRPr/>
            </a:p>
          </p:txBody>
        </p:sp>
      </p:grpSp>
      <p:sp>
        <p:nvSpPr>
          <p:cNvPr id="106" name="Google Shape;106;p1"/>
          <p:cNvSpPr txBox="1"/>
          <p:nvPr/>
        </p:nvSpPr>
        <p:spPr>
          <a:xfrm>
            <a:off x="2388209" y="3077272"/>
            <a:ext cx="2090948" cy="462822"/>
          </a:xfrm>
          <a:prstGeom prst="rect">
            <a:avLst/>
          </a:prstGeom>
          <a:noFill/>
          <a:ln>
            <a:noFill/>
          </a:ln>
        </p:spPr>
        <p:txBody>
          <a:bodyPr anchorCtr="0" anchor="t" bIns="0" lIns="0" spcFirstLastPara="1" rIns="0" wrap="square" tIns="0">
            <a:spAutoFit/>
          </a:bodyPr>
          <a:lstStyle/>
          <a:p>
            <a:pPr indent="0" lvl="0" marL="0" marR="0" rtl="0" algn="ctr">
              <a:lnSpc>
                <a:spcPct val="149042"/>
              </a:lnSpc>
              <a:spcBef>
                <a:spcPts val="0"/>
              </a:spcBef>
              <a:spcAft>
                <a:spcPts val="0"/>
              </a:spcAft>
              <a:buNone/>
            </a:pPr>
            <a:r>
              <a:rPr b="1" i="0" lang="en-US" sz="2559" u="none" cap="none" strike="noStrike">
                <a:solidFill>
                  <a:srgbClr val="1C3879"/>
                </a:solidFill>
                <a:latin typeface="Tahoma"/>
                <a:ea typeface="Tahoma"/>
                <a:cs typeface="Tahoma"/>
                <a:sym typeface="Tahoma"/>
              </a:rPr>
              <a:t>Nhóm 7</a:t>
            </a:r>
            <a:endParaRPr/>
          </a:p>
        </p:txBody>
      </p:sp>
      <p:grpSp>
        <p:nvGrpSpPr>
          <p:cNvPr id="107" name="Google Shape;107;p1"/>
          <p:cNvGrpSpPr/>
          <p:nvPr/>
        </p:nvGrpSpPr>
        <p:grpSpPr>
          <a:xfrm>
            <a:off x="3175" y="6693826"/>
            <a:ext cx="13138643" cy="808673"/>
            <a:chOff x="0" y="-28575"/>
            <a:chExt cx="4866164" cy="299508"/>
          </a:xfrm>
        </p:grpSpPr>
        <p:sp>
          <p:nvSpPr>
            <p:cNvPr id="108" name="Google Shape;108;p1"/>
            <p:cNvSpPr/>
            <p:nvPr/>
          </p:nvSpPr>
          <p:spPr>
            <a:xfrm>
              <a:off x="0" y="0"/>
              <a:ext cx="4866164" cy="270933"/>
            </a:xfrm>
            <a:custGeom>
              <a:rect b="b" l="l" r="r" t="t"/>
              <a:pathLst>
                <a:path extrusionOk="0" h="270933" w="4866164">
                  <a:moveTo>
                    <a:pt x="0" y="0"/>
                  </a:moveTo>
                  <a:lnTo>
                    <a:pt x="4866164" y="0"/>
                  </a:lnTo>
                  <a:lnTo>
                    <a:pt x="4866164" y="270933"/>
                  </a:lnTo>
                  <a:lnTo>
                    <a:pt x="0" y="270933"/>
                  </a:lnTo>
                  <a:close/>
                </a:path>
              </a:pathLst>
            </a:custGeom>
            <a:solidFill>
              <a:srgbClr val="145DA0"/>
            </a:solidFill>
            <a:ln>
              <a:noFill/>
            </a:ln>
          </p:spPr>
        </p:sp>
        <p:sp>
          <p:nvSpPr>
            <p:cNvPr id="109" name="Google Shape;109;p1"/>
            <p:cNvSpPr txBox="1"/>
            <p:nvPr/>
          </p:nvSpPr>
          <p:spPr>
            <a:xfrm>
              <a:off x="0" y="-28575"/>
              <a:ext cx="4866164" cy="29950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 name="Google Shape;110;p1"/>
          <p:cNvGrpSpPr/>
          <p:nvPr/>
        </p:nvGrpSpPr>
        <p:grpSpPr>
          <a:xfrm>
            <a:off x="-266850" y="-197827"/>
            <a:ext cx="1097280" cy="1097280"/>
            <a:chOff x="0" y="0"/>
            <a:chExt cx="812800" cy="812800"/>
          </a:xfrm>
        </p:grpSpPr>
        <p:sp>
          <p:nvSpPr>
            <p:cNvPr id="111" name="Google Shape;111;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10"/>
          <p:cNvGrpSpPr/>
          <p:nvPr/>
        </p:nvGrpSpPr>
        <p:grpSpPr>
          <a:xfrm>
            <a:off x="-3398529" y="4235968"/>
            <a:ext cx="4228959" cy="4228959"/>
            <a:chOff x="0" y="0"/>
            <a:chExt cx="812800" cy="812800"/>
          </a:xfrm>
        </p:grpSpPr>
        <p:sp>
          <p:nvSpPr>
            <p:cNvPr id="274" name="Google Shape;27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6" name="Google Shape;276;p10"/>
          <p:cNvSpPr txBox="1"/>
          <p:nvPr/>
        </p:nvSpPr>
        <p:spPr>
          <a:xfrm>
            <a:off x="2834581" y="925845"/>
            <a:ext cx="6404570" cy="123620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051D40"/>
                </a:solidFill>
                <a:latin typeface="Rokkitt"/>
                <a:ea typeface="Rokkitt"/>
                <a:cs typeface="Rokkitt"/>
                <a:sym typeface="Rokkitt"/>
              </a:rPr>
              <a:t>Phần mềm quản trị cơ sở dữ liệu</a:t>
            </a:r>
            <a:endParaRPr/>
          </a:p>
          <a:p>
            <a:pPr indent="0" lvl="0" marL="0" marR="0" rtl="0" algn="ctr">
              <a:lnSpc>
                <a:spcPct val="140000"/>
              </a:lnSpc>
              <a:spcBef>
                <a:spcPts val="0"/>
              </a:spcBef>
              <a:spcAft>
                <a:spcPts val="0"/>
              </a:spcAft>
              <a:buNone/>
            </a:pPr>
            <a:r>
              <a:t/>
            </a:r>
            <a:endParaRPr b="1" i="0" sz="3555" u="none" cap="none" strike="noStrike">
              <a:solidFill>
                <a:srgbClr val="051D40"/>
              </a:solidFill>
              <a:latin typeface="Rokkitt"/>
              <a:ea typeface="Rokkitt"/>
              <a:cs typeface="Rokkitt"/>
              <a:sym typeface="Rokkitt"/>
            </a:endParaRPr>
          </a:p>
        </p:txBody>
      </p:sp>
      <p:grpSp>
        <p:nvGrpSpPr>
          <p:cNvPr id="277" name="Google Shape;277;p10"/>
          <p:cNvGrpSpPr/>
          <p:nvPr/>
        </p:nvGrpSpPr>
        <p:grpSpPr>
          <a:xfrm>
            <a:off x="736327" y="1903470"/>
            <a:ext cx="1971320" cy="1003531"/>
            <a:chOff x="0" y="-47625"/>
            <a:chExt cx="1013291" cy="515831"/>
          </a:xfrm>
        </p:grpSpPr>
        <p:sp>
          <p:nvSpPr>
            <p:cNvPr id="278" name="Google Shape;278;p10"/>
            <p:cNvSpPr/>
            <p:nvPr/>
          </p:nvSpPr>
          <p:spPr>
            <a:xfrm>
              <a:off x="0" y="0"/>
              <a:ext cx="1013291" cy="468206"/>
            </a:xfrm>
            <a:custGeom>
              <a:rect b="b" l="l" r="r" t="t"/>
              <a:pathLst>
                <a:path extrusionOk="0" h="468206" w="1013291">
                  <a:moveTo>
                    <a:pt x="129600" y="0"/>
                  </a:moveTo>
                  <a:lnTo>
                    <a:pt x="883691" y="0"/>
                  </a:lnTo>
                  <a:cubicBezTo>
                    <a:pt x="918063" y="0"/>
                    <a:pt x="951027" y="13654"/>
                    <a:pt x="975332" y="37959"/>
                  </a:cubicBezTo>
                  <a:cubicBezTo>
                    <a:pt x="999637" y="62264"/>
                    <a:pt x="1013291" y="95228"/>
                    <a:pt x="1013291" y="129600"/>
                  </a:cubicBezTo>
                  <a:lnTo>
                    <a:pt x="1013291" y="338606"/>
                  </a:lnTo>
                  <a:cubicBezTo>
                    <a:pt x="1013291" y="410182"/>
                    <a:pt x="955267" y="468206"/>
                    <a:pt x="883691" y="468206"/>
                  </a:cubicBezTo>
                  <a:lnTo>
                    <a:pt x="129600" y="468206"/>
                  </a:lnTo>
                  <a:cubicBezTo>
                    <a:pt x="95228" y="468206"/>
                    <a:pt x="62264" y="454552"/>
                    <a:pt x="37959" y="430247"/>
                  </a:cubicBezTo>
                  <a:cubicBezTo>
                    <a:pt x="13654" y="405942"/>
                    <a:pt x="0" y="372978"/>
                    <a:pt x="0" y="338606"/>
                  </a:cubicBezTo>
                  <a:lnTo>
                    <a:pt x="0" y="129600"/>
                  </a:lnTo>
                  <a:cubicBezTo>
                    <a:pt x="0" y="58024"/>
                    <a:pt x="58024" y="0"/>
                    <a:pt x="129600"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txBox="1"/>
            <p:nvPr/>
          </p:nvSpPr>
          <p:spPr>
            <a:xfrm>
              <a:off x="0" y="-47625"/>
              <a:ext cx="1013291" cy="515831"/>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1" i="0" lang="en-US" sz="2133" u="none" cap="none" strike="noStrike">
                  <a:solidFill>
                    <a:srgbClr val="FFFFFF"/>
                  </a:solidFill>
                  <a:latin typeface="Rokkitt"/>
                  <a:ea typeface="Rokkitt"/>
                  <a:cs typeface="Rokkitt"/>
                  <a:sym typeface="Rokkitt"/>
                </a:rPr>
                <a:t>Microsoft SQL Server</a:t>
              </a:r>
              <a:endParaRPr/>
            </a:p>
          </p:txBody>
        </p:sp>
      </p:grpSp>
      <p:grpSp>
        <p:nvGrpSpPr>
          <p:cNvPr id="280" name="Google Shape;280;p10"/>
          <p:cNvGrpSpPr/>
          <p:nvPr/>
        </p:nvGrpSpPr>
        <p:grpSpPr>
          <a:xfrm>
            <a:off x="736327" y="4797070"/>
            <a:ext cx="1971320" cy="561627"/>
            <a:chOff x="0" y="-38100"/>
            <a:chExt cx="1013291" cy="288685"/>
          </a:xfrm>
        </p:grpSpPr>
        <p:sp>
          <p:nvSpPr>
            <p:cNvPr id="281" name="Google Shape;281;p10"/>
            <p:cNvSpPr/>
            <p:nvPr/>
          </p:nvSpPr>
          <p:spPr>
            <a:xfrm>
              <a:off x="0" y="0"/>
              <a:ext cx="1013291" cy="250585"/>
            </a:xfrm>
            <a:custGeom>
              <a:rect b="b" l="l" r="r" t="t"/>
              <a:pathLst>
                <a:path extrusionOk="0"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txBox="1"/>
            <p:nvPr/>
          </p:nvSpPr>
          <p:spPr>
            <a:xfrm>
              <a:off x="0" y="-38100"/>
              <a:ext cx="1013291" cy="288685"/>
            </a:xfrm>
            <a:prstGeom prst="rect">
              <a:avLst/>
            </a:prstGeom>
            <a:noFill/>
            <a:ln>
              <a:noFill/>
            </a:ln>
          </p:spPr>
          <p:txBody>
            <a:bodyPr anchorCtr="0" anchor="ctr" bIns="0" lIns="0" spcFirstLastPara="1" rIns="0" wrap="square" tIns="0">
              <a:noAutofit/>
            </a:bodyPr>
            <a:lstStyle/>
            <a:p>
              <a:pPr indent="0" lvl="0" marL="0" marR="0" rtl="0" algn="ctr">
                <a:lnSpc>
                  <a:spcPct val="140067"/>
                </a:lnSpc>
                <a:spcBef>
                  <a:spcPts val="0"/>
                </a:spcBef>
                <a:spcAft>
                  <a:spcPts val="0"/>
                </a:spcAft>
                <a:buNone/>
              </a:pPr>
              <a:r>
                <a:rPr b="1" i="0" lang="en-US" sz="1767" u="none" cap="none" strike="noStrike">
                  <a:solidFill>
                    <a:srgbClr val="FFFFFF"/>
                  </a:solidFill>
                  <a:latin typeface="Rokkitt"/>
                  <a:ea typeface="Rokkitt"/>
                  <a:cs typeface="Rokkitt"/>
                  <a:sym typeface="Rokkitt"/>
                </a:rPr>
                <a:t>Oracle</a:t>
              </a:r>
              <a:endParaRPr/>
            </a:p>
          </p:txBody>
        </p:sp>
      </p:grpSp>
      <p:grpSp>
        <p:nvGrpSpPr>
          <p:cNvPr id="283" name="Google Shape;283;p10"/>
          <p:cNvGrpSpPr/>
          <p:nvPr/>
        </p:nvGrpSpPr>
        <p:grpSpPr>
          <a:xfrm>
            <a:off x="808868" y="3299161"/>
            <a:ext cx="1898780" cy="624224"/>
            <a:chOff x="0" y="-47625"/>
            <a:chExt cx="976004" cy="320861"/>
          </a:xfrm>
        </p:grpSpPr>
        <p:sp>
          <p:nvSpPr>
            <p:cNvPr id="284" name="Google Shape;284;p10"/>
            <p:cNvSpPr/>
            <p:nvPr/>
          </p:nvSpPr>
          <p:spPr>
            <a:xfrm>
              <a:off x="0" y="0"/>
              <a:ext cx="976004" cy="273236"/>
            </a:xfrm>
            <a:custGeom>
              <a:rect b="b" l="l" r="r" t="t"/>
              <a:pathLst>
                <a:path extrusionOk="0" h="273236" w="976004">
                  <a:moveTo>
                    <a:pt x="134551" y="0"/>
                  </a:moveTo>
                  <a:lnTo>
                    <a:pt x="841453" y="0"/>
                  </a:lnTo>
                  <a:cubicBezTo>
                    <a:pt x="877138" y="0"/>
                    <a:pt x="911362" y="14176"/>
                    <a:pt x="936595" y="39409"/>
                  </a:cubicBezTo>
                  <a:cubicBezTo>
                    <a:pt x="961829" y="64642"/>
                    <a:pt x="976004" y="98866"/>
                    <a:pt x="976004" y="134551"/>
                  </a:cubicBezTo>
                  <a:lnTo>
                    <a:pt x="976004" y="138685"/>
                  </a:lnTo>
                  <a:cubicBezTo>
                    <a:pt x="976004" y="212996"/>
                    <a:pt x="915764" y="273236"/>
                    <a:pt x="841453" y="273236"/>
                  </a:cubicBezTo>
                  <a:lnTo>
                    <a:pt x="134551" y="273236"/>
                  </a:lnTo>
                  <a:cubicBezTo>
                    <a:pt x="60241" y="273236"/>
                    <a:pt x="0" y="212996"/>
                    <a:pt x="0" y="138685"/>
                  </a:cubicBezTo>
                  <a:lnTo>
                    <a:pt x="0" y="134551"/>
                  </a:lnTo>
                  <a:cubicBezTo>
                    <a:pt x="0" y="60241"/>
                    <a:pt x="60241" y="0"/>
                    <a:pt x="134551"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txBox="1"/>
            <p:nvPr/>
          </p:nvSpPr>
          <p:spPr>
            <a:xfrm>
              <a:off x="0" y="-47625"/>
              <a:ext cx="976004" cy="320861"/>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1" i="0" lang="en-US" sz="2133" u="none" cap="none" strike="noStrike">
                  <a:solidFill>
                    <a:srgbClr val="FFFFFF"/>
                  </a:solidFill>
                  <a:latin typeface="Rokkitt"/>
                  <a:ea typeface="Rokkitt"/>
                  <a:cs typeface="Rokkitt"/>
                  <a:sym typeface="Rokkitt"/>
                </a:rPr>
                <a:t>MariaDB</a:t>
              </a:r>
              <a:endParaRPr/>
            </a:p>
          </p:txBody>
        </p:sp>
      </p:grpSp>
      <p:grpSp>
        <p:nvGrpSpPr>
          <p:cNvPr id="286" name="Google Shape;286;p10"/>
          <p:cNvGrpSpPr/>
          <p:nvPr/>
        </p:nvGrpSpPr>
        <p:grpSpPr>
          <a:xfrm>
            <a:off x="3001305" y="1772257"/>
            <a:ext cx="1971320" cy="1265957"/>
            <a:chOff x="0" y="-47625"/>
            <a:chExt cx="1013291" cy="650723"/>
          </a:xfrm>
        </p:grpSpPr>
        <p:sp>
          <p:nvSpPr>
            <p:cNvPr id="287" name="Google Shape;287;p10"/>
            <p:cNvSpPr/>
            <p:nvPr/>
          </p:nvSpPr>
          <p:spPr>
            <a:xfrm>
              <a:off x="0" y="0"/>
              <a:ext cx="1013291" cy="603098"/>
            </a:xfrm>
            <a:custGeom>
              <a:rect b="b" l="l" r="r" t="t"/>
              <a:pathLst>
                <a:path extrusionOk="0" h="603098" w="1013291">
                  <a:moveTo>
                    <a:pt x="129600" y="0"/>
                  </a:moveTo>
                  <a:lnTo>
                    <a:pt x="883691" y="0"/>
                  </a:lnTo>
                  <a:cubicBezTo>
                    <a:pt x="918063" y="0"/>
                    <a:pt x="951027" y="13654"/>
                    <a:pt x="975332" y="37959"/>
                  </a:cubicBezTo>
                  <a:cubicBezTo>
                    <a:pt x="999637" y="62264"/>
                    <a:pt x="1013291" y="95228"/>
                    <a:pt x="1013291" y="129600"/>
                  </a:cubicBezTo>
                  <a:lnTo>
                    <a:pt x="1013291" y="473497"/>
                  </a:lnTo>
                  <a:cubicBezTo>
                    <a:pt x="1013291" y="545074"/>
                    <a:pt x="955267" y="603098"/>
                    <a:pt x="883691" y="603098"/>
                  </a:cubicBezTo>
                  <a:lnTo>
                    <a:pt x="129600" y="603098"/>
                  </a:lnTo>
                  <a:cubicBezTo>
                    <a:pt x="58024" y="603098"/>
                    <a:pt x="0" y="545074"/>
                    <a:pt x="0" y="473497"/>
                  </a:cubicBezTo>
                  <a:lnTo>
                    <a:pt x="0" y="129600"/>
                  </a:lnTo>
                  <a:cubicBezTo>
                    <a:pt x="0" y="58024"/>
                    <a:pt x="58024" y="0"/>
                    <a:pt x="129600"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txBox="1"/>
            <p:nvPr/>
          </p:nvSpPr>
          <p:spPr>
            <a:xfrm>
              <a:off x="0" y="-47625"/>
              <a:ext cx="1013291" cy="650723"/>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1" i="0" lang="en-US" sz="2133" u="none" cap="none" strike="noStrike">
                  <a:solidFill>
                    <a:srgbClr val="FFFFFF"/>
                  </a:solidFill>
                  <a:latin typeface="Rokkitt"/>
                  <a:ea typeface="Rokkitt"/>
                  <a:cs typeface="Rokkitt"/>
                  <a:sym typeface="Rokkitt"/>
                </a:rPr>
                <a:t>Microsoft Office 365</a:t>
              </a:r>
              <a:endParaRPr/>
            </a:p>
          </p:txBody>
        </p:sp>
      </p:grpSp>
      <p:grpSp>
        <p:nvGrpSpPr>
          <p:cNvPr id="289" name="Google Shape;289;p10"/>
          <p:cNvGrpSpPr/>
          <p:nvPr/>
        </p:nvGrpSpPr>
        <p:grpSpPr>
          <a:xfrm>
            <a:off x="3001305" y="3340855"/>
            <a:ext cx="1898780" cy="624224"/>
            <a:chOff x="0" y="-47625"/>
            <a:chExt cx="976004" cy="320861"/>
          </a:xfrm>
        </p:grpSpPr>
        <p:sp>
          <p:nvSpPr>
            <p:cNvPr id="290" name="Google Shape;290;p10"/>
            <p:cNvSpPr/>
            <p:nvPr/>
          </p:nvSpPr>
          <p:spPr>
            <a:xfrm>
              <a:off x="0" y="0"/>
              <a:ext cx="976004" cy="273236"/>
            </a:xfrm>
            <a:custGeom>
              <a:rect b="b" l="l" r="r" t="t"/>
              <a:pathLst>
                <a:path extrusionOk="0" h="273236" w="976004">
                  <a:moveTo>
                    <a:pt x="134551" y="0"/>
                  </a:moveTo>
                  <a:lnTo>
                    <a:pt x="841453" y="0"/>
                  </a:lnTo>
                  <a:cubicBezTo>
                    <a:pt x="877138" y="0"/>
                    <a:pt x="911362" y="14176"/>
                    <a:pt x="936595" y="39409"/>
                  </a:cubicBezTo>
                  <a:cubicBezTo>
                    <a:pt x="961829" y="64642"/>
                    <a:pt x="976004" y="98866"/>
                    <a:pt x="976004" y="134551"/>
                  </a:cubicBezTo>
                  <a:lnTo>
                    <a:pt x="976004" y="138685"/>
                  </a:lnTo>
                  <a:cubicBezTo>
                    <a:pt x="976004" y="212996"/>
                    <a:pt x="915764" y="273236"/>
                    <a:pt x="841453" y="273236"/>
                  </a:cubicBezTo>
                  <a:lnTo>
                    <a:pt x="134551" y="273236"/>
                  </a:lnTo>
                  <a:cubicBezTo>
                    <a:pt x="60241" y="273236"/>
                    <a:pt x="0" y="212996"/>
                    <a:pt x="0" y="138685"/>
                  </a:cubicBezTo>
                  <a:lnTo>
                    <a:pt x="0" y="134551"/>
                  </a:lnTo>
                  <a:cubicBezTo>
                    <a:pt x="0" y="60241"/>
                    <a:pt x="60241" y="0"/>
                    <a:pt x="134551"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txBox="1"/>
            <p:nvPr/>
          </p:nvSpPr>
          <p:spPr>
            <a:xfrm>
              <a:off x="0" y="-47625"/>
              <a:ext cx="976004" cy="320861"/>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1" i="0" lang="en-US" sz="2133" u="none" cap="none" strike="noStrike">
                  <a:solidFill>
                    <a:srgbClr val="FFFFFF"/>
                  </a:solidFill>
                  <a:latin typeface="Rokkitt"/>
                  <a:ea typeface="Rokkitt"/>
                  <a:cs typeface="Rokkitt"/>
                  <a:sym typeface="Rokkitt"/>
                </a:rPr>
                <a:t>MongoDB</a:t>
              </a:r>
              <a:endParaRPr/>
            </a:p>
          </p:txBody>
        </p:sp>
      </p:grpSp>
      <p:grpSp>
        <p:nvGrpSpPr>
          <p:cNvPr id="292" name="Google Shape;292;p10"/>
          <p:cNvGrpSpPr/>
          <p:nvPr/>
        </p:nvGrpSpPr>
        <p:grpSpPr>
          <a:xfrm>
            <a:off x="2965034" y="4797070"/>
            <a:ext cx="1971320" cy="561627"/>
            <a:chOff x="0" y="-38100"/>
            <a:chExt cx="1013291" cy="288685"/>
          </a:xfrm>
        </p:grpSpPr>
        <p:sp>
          <p:nvSpPr>
            <p:cNvPr id="293" name="Google Shape;293;p10"/>
            <p:cNvSpPr/>
            <p:nvPr/>
          </p:nvSpPr>
          <p:spPr>
            <a:xfrm>
              <a:off x="0" y="0"/>
              <a:ext cx="1013291" cy="250585"/>
            </a:xfrm>
            <a:custGeom>
              <a:rect b="b" l="l" r="r" t="t"/>
              <a:pathLst>
                <a:path extrusionOk="0"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txBox="1"/>
            <p:nvPr/>
          </p:nvSpPr>
          <p:spPr>
            <a:xfrm>
              <a:off x="0" y="-38100"/>
              <a:ext cx="1013291" cy="288685"/>
            </a:xfrm>
            <a:prstGeom prst="rect">
              <a:avLst/>
            </a:prstGeom>
            <a:noFill/>
            <a:ln>
              <a:noFill/>
            </a:ln>
          </p:spPr>
          <p:txBody>
            <a:bodyPr anchorCtr="0" anchor="ctr" bIns="0" lIns="0" spcFirstLastPara="1" rIns="0" wrap="square" tIns="0">
              <a:noAutofit/>
            </a:bodyPr>
            <a:lstStyle/>
            <a:p>
              <a:pPr indent="0" lvl="0" marL="0" marR="0" rtl="0" algn="ctr">
                <a:lnSpc>
                  <a:spcPct val="140067"/>
                </a:lnSpc>
                <a:spcBef>
                  <a:spcPts val="0"/>
                </a:spcBef>
                <a:spcAft>
                  <a:spcPts val="0"/>
                </a:spcAft>
                <a:buNone/>
              </a:pPr>
              <a:r>
                <a:rPr b="1" i="0" lang="en-US" sz="1767" u="none" cap="none" strike="noStrike">
                  <a:solidFill>
                    <a:srgbClr val="FFFFFF"/>
                  </a:solidFill>
                  <a:latin typeface="Rokkitt"/>
                  <a:ea typeface="Rokkitt"/>
                  <a:cs typeface="Rokkitt"/>
                  <a:sym typeface="Rokkitt"/>
                </a:rPr>
                <a:t>PostgreSQL</a:t>
              </a:r>
              <a:endParaRPr/>
            </a:p>
          </p:txBody>
        </p:sp>
      </p:grpSp>
      <p:sp>
        <p:nvSpPr>
          <p:cNvPr id="295" name="Google Shape;295;p10"/>
          <p:cNvSpPr/>
          <p:nvPr/>
        </p:nvSpPr>
        <p:spPr>
          <a:xfrm>
            <a:off x="6036866" y="1922725"/>
            <a:ext cx="5540801" cy="3117012"/>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3">
              <a:alphaModFix/>
            </a:blip>
            <a:stretch>
              <a:fillRect b="0" l="-649" r="-64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0"/>
          <p:cNvGrpSpPr/>
          <p:nvPr/>
        </p:nvGrpSpPr>
        <p:grpSpPr>
          <a:xfrm>
            <a:off x="11613516" y="-77153"/>
            <a:ext cx="1394459" cy="7392353"/>
            <a:chOff x="0" y="-28575"/>
            <a:chExt cx="516466" cy="2737908"/>
          </a:xfrm>
        </p:grpSpPr>
        <p:sp>
          <p:nvSpPr>
            <p:cNvPr id="297" name="Google Shape;297;p10"/>
            <p:cNvSpPr/>
            <p:nvPr/>
          </p:nvSpPr>
          <p:spPr>
            <a:xfrm>
              <a:off x="0" y="0"/>
              <a:ext cx="516466" cy="2709333"/>
            </a:xfrm>
            <a:custGeom>
              <a:rect b="b" l="l" r="r" t="t"/>
              <a:pathLst>
                <a:path extrusionOk="0" h="2709333" w="516466">
                  <a:moveTo>
                    <a:pt x="0" y="0"/>
                  </a:moveTo>
                  <a:lnTo>
                    <a:pt x="516466" y="0"/>
                  </a:lnTo>
                  <a:lnTo>
                    <a:pt x="516466" y="2709333"/>
                  </a:lnTo>
                  <a:lnTo>
                    <a:pt x="0" y="2709333"/>
                  </a:lnTo>
                  <a:close/>
                </a:path>
              </a:pathLst>
            </a:custGeom>
            <a:solidFill>
              <a:srgbClr val="00569E"/>
            </a:solidFill>
            <a:ln>
              <a:noFill/>
            </a:ln>
          </p:spPr>
        </p:sp>
        <p:sp>
          <p:nvSpPr>
            <p:cNvPr id="298" name="Google Shape;298;p10"/>
            <p:cNvSpPr txBox="1"/>
            <p:nvPr/>
          </p:nvSpPr>
          <p:spPr>
            <a:xfrm>
              <a:off x="0" y="-28575"/>
              <a:ext cx="516466" cy="273790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10"/>
          <p:cNvGrpSpPr/>
          <p:nvPr/>
        </p:nvGrpSpPr>
        <p:grpSpPr>
          <a:xfrm>
            <a:off x="11478108" y="5934472"/>
            <a:ext cx="4228959" cy="4228959"/>
            <a:chOff x="0" y="0"/>
            <a:chExt cx="812800" cy="812800"/>
          </a:xfrm>
        </p:grpSpPr>
        <p:sp>
          <p:nvSpPr>
            <p:cNvPr id="300" name="Google Shape;30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2" name="Google Shape;302;p10"/>
          <p:cNvGrpSpPr/>
          <p:nvPr/>
        </p:nvGrpSpPr>
        <p:grpSpPr>
          <a:xfrm>
            <a:off x="-266850" y="-197827"/>
            <a:ext cx="1097280" cy="1097280"/>
            <a:chOff x="0" y="0"/>
            <a:chExt cx="812800" cy="812800"/>
          </a:xfrm>
        </p:grpSpPr>
        <p:sp>
          <p:nvSpPr>
            <p:cNvPr id="303" name="Google Shape;30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10</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308" name="Shape 308"/>
        <p:cNvGrpSpPr/>
        <p:nvPr/>
      </p:nvGrpSpPr>
      <p:grpSpPr>
        <a:xfrm>
          <a:off x="0" y="0"/>
          <a:ext cx="0" cy="0"/>
          <a:chOff x="0" y="0"/>
          <a:chExt cx="0" cy="0"/>
        </a:xfrm>
      </p:grpSpPr>
      <p:grpSp>
        <p:nvGrpSpPr>
          <p:cNvPr id="309" name="Google Shape;309;p11"/>
          <p:cNvGrpSpPr/>
          <p:nvPr/>
        </p:nvGrpSpPr>
        <p:grpSpPr>
          <a:xfrm>
            <a:off x="4367672" y="2025479"/>
            <a:ext cx="3422086" cy="1500837"/>
            <a:chOff x="0" y="-47625"/>
            <a:chExt cx="1759008" cy="771455"/>
          </a:xfrm>
        </p:grpSpPr>
        <p:sp>
          <p:nvSpPr>
            <p:cNvPr id="310" name="Google Shape;310;p11"/>
            <p:cNvSpPr/>
            <p:nvPr/>
          </p:nvSpPr>
          <p:spPr>
            <a:xfrm>
              <a:off x="0" y="0"/>
              <a:ext cx="1759008" cy="723830"/>
            </a:xfrm>
            <a:custGeom>
              <a:rect b="b" l="l" r="r" t="t"/>
              <a:pathLst>
                <a:path extrusionOk="0" h="723830" w="1759008">
                  <a:moveTo>
                    <a:pt x="74657" y="0"/>
                  </a:moveTo>
                  <a:lnTo>
                    <a:pt x="1684351" y="0"/>
                  </a:lnTo>
                  <a:cubicBezTo>
                    <a:pt x="1704151" y="0"/>
                    <a:pt x="1723141" y="7866"/>
                    <a:pt x="1737142" y="21867"/>
                  </a:cubicBezTo>
                  <a:cubicBezTo>
                    <a:pt x="1751143" y="35868"/>
                    <a:pt x="1759008" y="54857"/>
                    <a:pt x="1759008" y="74657"/>
                  </a:cubicBezTo>
                  <a:lnTo>
                    <a:pt x="1759008" y="649172"/>
                  </a:lnTo>
                  <a:cubicBezTo>
                    <a:pt x="1759008" y="690404"/>
                    <a:pt x="1725583" y="723830"/>
                    <a:pt x="1684351" y="723830"/>
                  </a:cubicBezTo>
                  <a:lnTo>
                    <a:pt x="74657" y="723830"/>
                  </a:lnTo>
                  <a:cubicBezTo>
                    <a:pt x="33425" y="723830"/>
                    <a:pt x="0" y="690404"/>
                    <a:pt x="0" y="649172"/>
                  </a:cubicBezTo>
                  <a:lnTo>
                    <a:pt x="0" y="74657"/>
                  </a:lnTo>
                  <a:cubicBezTo>
                    <a:pt x="0" y="33425"/>
                    <a:pt x="33425" y="0"/>
                    <a:pt x="74657"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txBox="1"/>
            <p:nvPr/>
          </p:nvSpPr>
          <p:spPr>
            <a:xfrm>
              <a:off x="0" y="-47625"/>
              <a:ext cx="1759008" cy="771455"/>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1" i="0" lang="en-US" sz="2133" u="none" cap="none" strike="noStrike">
                  <a:solidFill>
                    <a:srgbClr val="FFFFFF"/>
                  </a:solidFill>
                  <a:latin typeface="Rokkitt"/>
                  <a:ea typeface="Rokkitt"/>
                  <a:cs typeface="Rokkitt"/>
                  <a:sym typeface="Rokkitt"/>
                </a:rPr>
                <a:t>AutoCAD</a:t>
              </a:r>
              <a:endParaRPr/>
            </a:p>
          </p:txBody>
        </p:sp>
      </p:grpSp>
      <p:sp>
        <p:nvSpPr>
          <p:cNvPr id="312" name="Google Shape;312;p11"/>
          <p:cNvSpPr/>
          <p:nvPr/>
        </p:nvSpPr>
        <p:spPr>
          <a:xfrm>
            <a:off x="3153792" y="3657600"/>
            <a:ext cx="5832448" cy="3057365"/>
          </a:xfrm>
          <a:custGeom>
            <a:rect b="b" l="l" r="r" t="t"/>
            <a:pathLst>
              <a:path extrusionOk="0" h="14941996" w="28504424">
                <a:moveTo>
                  <a:pt x="0" y="13704799"/>
                </a:moveTo>
                <a:lnTo>
                  <a:pt x="0" y="1237197"/>
                </a:lnTo>
                <a:cubicBezTo>
                  <a:pt x="0" y="552854"/>
                  <a:pt x="593308" y="0"/>
                  <a:pt x="1327727" y="0"/>
                </a:cubicBezTo>
                <a:lnTo>
                  <a:pt x="27176701" y="0"/>
                </a:lnTo>
                <a:cubicBezTo>
                  <a:pt x="27911118" y="0"/>
                  <a:pt x="28504424" y="552854"/>
                  <a:pt x="28504424" y="1237197"/>
                </a:cubicBezTo>
                <a:lnTo>
                  <a:pt x="28504424" y="13701810"/>
                </a:lnTo>
                <a:cubicBezTo>
                  <a:pt x="28504424" y="14386154"/>
                  <a:pt x="27911118" y="14939009"/>
                  <a:pt x="27176701" y="14939009"/>
                </a:cubicBezTo>
                <a:lnTo>
                  <a:pt x="1327727" y="14939009"/>
                </a:lnTo>
                <a:cubicBezTo>
                  <a:pt x="596515" y="14941996"/>
                  <a:pt x="0" y="14389142"/>
                  <a:pt x="0" y="13704799"/>
                </a:cubicBezTo>
                <a:close/>
              </a:path>
            </a:pathLst>
          </a:custGeom>
          <a:blipFill rotWithShape="1">
            <a:blip r:embed="rId3">
              <a:alphaModFix/>
            </a:blip>
            <a:stretch>
              <a:fillRect b="-9623" l="0" r="0" t="-962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txBox="1"/>
          <p:nvPr/>
        </p:nvSpPr>
        <p:spPr>
          <a:xfrm>
            <a:off x="2805036" y="901252"/>
            <a:ext cx="6547358" cy="606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051D40"/>
                </a:solidFill>
                <a:latin typeface="Rokkitt"/>
                <a:ea typeface="Rokkitt"/>
                <a:cs typeface="Rokkitt"/>
                <a:sym typeface="Rokkitt"/>
              </a:rPr>
              <a:t>Phần mềm thiết kế đồ họa, design</a:t>
            </a:r>
            <a:endParaRPr/>
          </a:p>
        </p:txBody>
      </p:sp>
      <p:grpSp>
        <p:nvGrpSpPr>
          <p:cNvPr id="314" name="Google Shape;314;p11"/>
          <p:cNvGrpSpPr/>
          <p:nvPr/>
        </p:nvGrpSpPr>
        <p:grpSpPr>
          <a:xfrm>
            <a:off x="11613516" y="-77153"/>
            <a:ext cx="1394459" cy="7392353"/>
            <a:chOff x="0" y="-28575"/>
            <a:chExt cx="516466" cy="2737908"/>
          </a:xfrm>
        </p:grpSpPr>
        <p:sp>
          <p:nvSpPr>
            <p:cNvPr id="315" name="Google Shape;315;p11"/>
            <p:cNvSpPr/>
            <p:nvPr/>
          </p:nvSpPr>
          <p:spPr>
            <a:xfrm>
              <a:off x="0" y="0"/>
              <a:ext cx="516466" cy="2709333"/>
            </a:xfrm>
            <a:custGeom>
              <a:rect b="b" l="l" r="r" t="t"/>
              <a:pathLst>
                <a:path extrusionOk="0" h="2709333" w="516466">
                  <a:moveTo>
                    <a:pt x="0" y="0"/>
                  </a:moveTo>
                  <a:lnTo>
                    <a:pt x="516466" y="0"/>
                  </a:lnTo>
                  <a:lnTo>
                    <a:pt x="516466" y="2709333"/>
                  </a:lnTo>
                  <a:lnTo>
                    <a:pt x="0" y="2709333"/>
                  </a:lnTo>
                  <a:close/>
                </a:path>
              </a:pathLst>
            </a:custGeom>
            <a:solidFill>
              <a:srgbClr val="00569E"/>
            </a:solidFill>
            <a:ln>
              <a:noFill/>
            </a:ln>
          </p:spPr>
        </p:sp>
        <p:sp>
          <p:nvSpPr>
            <p:cNvPr id="316" name="Google Shape;316;p11"/>
            <p:cNvSpPr txBox="1"/>
            <p:nvPr/>
          </p:nvSpPr>
          <p:spPr>
            <a:xfrm>
              <a:off x="0" y="-28575"/>
              <a:ext cx="516466" cy="273790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p11"/>
          <p:cNvGrpSpPr/>
          <p:nvPr/>
        </p:nvGrpSpPr>
        <p:grpSpPr>
          <a:xfrm>
            <a:off x="11478108" y="5934472"/>
            <a:ext cx="4228959" cy="4228959"/>
            <a:chOff x="0" y="0"/>
            <a:chExt cx="812800" cy="812800"/>
          </a:xfrm>
        </p:grpSpPr>
        <p:sp>
          <p:nvSpPr>
            <p:cNvPr id="318" name="Google Shape;31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11"/>
          <p:cNvGrpSpPr/>
          <p:nvPr/>
        </p:nvGrpSpPr>
        <p:grpSpPr>
          <a:xfrm>
            <a:off x="-266850" y="-197827"/>
            <a:ext cx="1097280" cy="1097280"/>
            <a:chOff x="0" y="0"/>
            <a:chExt cx="812800" cy="812800"/>
          </a:xfrm>
        </p:grpSpPr>
        <p:sp>
          <p:nvSpPr>
            <p:cNvPr id="321" name="Google Shape;32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11</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326" name="Shape 326"/>
        <p:cNvGrpSpPr/>
        <p:nvPr/>
      </p:nvGrpSpPr>
      <p:grpSpPr>
        <a:xfrm>
          <a:off x="0" y="0"/>
          <a:ext cx="0" cy="0"/>
          <a:chOff x="0" y="0"/>
          <a:chExt cx="0" cy="0"/>
        </a:xfrm>
      </p:grpSpPr>
      <p:grpSp>
        <p:nvGrpSpPr>
          <p:cNvPr id="327" name="Google Shape;327;p12"/>
          <p:cNvGrpSpPr/>
          <p:nvPr/>
        </p:nvGrpSpPr>
        <p:grpSpPr>
          <a:xfrm rot="-5400000">
            <a:off x="4394915" y="1290946"/>
            <a:ext cx="3570610" cy="13655511"/>
            <a:chOff x="0" y="-28575"/>
            <a:chExt cx="1322448" cy="5057597"/>
          </a:xfrm>
        </p:grpSpPr>
        <p:sp>
          <p:nvSpPr>
            <p:cNvPr id="328" name="Google Shape;328;p12"/>
            <p:cNvSpPr/>
            <p:nvPr/>
          </p:nvSpPr>
          <p:spPr>
            <a:xfrm>
              <a:off x="0" y="0"/>
              <a:ext cx="1322448" cy="5029022"/>
            </a:xfrm>
            <a:custGeom>
              <a:rect b="b" l="l" r="r" t="t"/>
              <a:pathLst>
                <a:path extrusionOk="0" h="5029022" w="1322448">
                  <a:moveTo>
                    <a:pt x="0" y="0"/>
                  </a:moveTo>
                  <a:lnTo>
                    <a:pt x="1322448" y="0"/>
                  </a:lnTo>
                  <a:lnTo>
                    <a:pt x="1322448" y="5029022"/>
                  </a:lnTo>
                  <a:lnTo>
                    <a:pt x="0" y="5029022"/>
                  </a:lnTo>
                  <a:close/>
                </a:path>
              </a:pathLst>
            </a:custGeom>
            <a:solidFill>
              <a:srgbClr val="00569E"/>
            </a:solidFill>
            <a:ln>
              <a:noFill/>
            </a:ln>
          </p:spPr>
        </p:sp>
        <p:sp>
          <p:nvSpPr>
            <p:cNvPr id="329" name="Google Shape;329;p12"/>
            <p:cNvSpPr txBox="1"/>
            <p:nvPr/>
          </p:nvSpPr>
          <p:spPr>
            <a:xfrm>
              <a:off x="0" y="-28575"/>
              <a:ext cx="1322448" cy="505759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p12"/>
          <p:cNvGrpSpPr/>
          <p:nvPr/>
        </p:nvGrpSpPr>
        <p:grpSpPr>
          <a:xfrm>
            <a:off x="12182446" y="6583680"/>
            <a:ext cx="1651058" cy="1651058"/>
            <a:chOff x="0" y="0"/>
            <a:chExt cx="812800" cy="812800"/>
          </a:xfrm>
        </p:grpSpPr>
        <p:sp>
          <p:nvSpPr>
            <p:cNvPr id="331" name="Google Shape;33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12"/>
          <p:cNvGrpSpPr/>
          <p:nvPr/>
        </p:nvGrpSpPr>
        <p:grpSpPr>
          <a:xfrm>
            <a:off x="734695" y="2522570"/>
            <a:ext cx="1971320" cy="1135030"/>
            <a:chOff x="0" y="-38100"/>
            <a:chExt cx="1013291" cy="583424"/>
          </a:xfrm>
        </p:grpSpPr>
        <p:sp>
          <p:nvSpPr>
            <p:cNvPr id="334" name="Google Shape;334;p12"/>
            <p:cNvSpPr/>
            <p:nvPr/>
          </p:nvSpPr>
          <p:spPr>
            <a:xfrm>
              <a:off x="0" y="0"/>
              <a:ext cx="1013291" cy="545324"/>
            </a:xfrm>
            <a:custGeom>
              <a:rect b="b" l="l" r="r" t="t"/>
              <a:pathLst>
                <a:path extrusionOk="0" h="545324" w="1013291">
                  <a:moveTo>
                    <a:pt x="129600" y="0"/>
                  </a:moveTo>
                  <a:lnTo>
                    <a:pt x="883691" y="0"/>
                  </a:lnTo>
                  <a:cubicBezTo>
                    <a:pt x="918063" y="0"/>
                    <a:pt x="951027" y="13654"/>
                    <a:pt x="975332" y="37959"/>
                  </a:cubicBezTo>
                  <a:cubicBezTo>
                    <a:pt x="999637" y="62264"/>
                    <a:pt x="1013291" y="95228"/>
                    <a:pt x="1013291" y="129600"/>
                  </a:cubicBezTo>
                  <a:lnTo>
                    <a:pt x="1013291" y="415724"/>
                  </a:lnTo>
                  <a:cubicBezTo>
                    <a:pt x="1013291" y="487300"/>
                    <a:pt x="955267" y="545324"/>
                    <a:pt x="883691" y="545324"/>
                  </a:cubicBezTo>
                  <a:lnTo>
                    <a:pt x="129600" y="545324"/>
                  </a:lnTo>
                  <a:cubicBezTo>
                    <a:pt x="95228" y="545324"/>
                    <a:pt x="62264" y="531670"/>
                    <a:pt x="37959" y="507365"/>
                  </a:cubicBezTo>
                  <a:cubicBezTo>
                    <a:pt x="13654" y="483060"/>
                    <a:pt x="0" y="450096"/>
                    <a:pt x="0" y="415724"/>
                  </a:cubicBezTo>
                  <a:lnTo>
                    <a:pt x="0" y="129600"/>
                  </a:lnTo>
                  <a:cubicBezTo>
                    <a:pt x="0" y="58024"/>
                    <a:pt x="58024" y="0"/>
                    <a:pt x="129600"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txBox="1"/>
            <p:nvPr/>
          </p:nvSpPr>
          <p:spPr>
            <a:xfrm>
              <a:off x="0" y="-38100"/>
              <a:ext cx="1013291" cy="583424"/>
            </a:xfrm>
            <a:prstGeom prst="rect">
              <a:avLst/>
            </a:prstGeom>
            <a:noFill/>
            <a:ln>
              <a:noFill/>
            </a:ln>
          </p:spPr>
          <p:txBody>
            <a:bodyPr anchorCtr="0" anchor="ctr" bIns="0" lIns="0" spcFirstLastPara="1" rIns="0" wrap="square" tIns="0">
              <a:noAutofit/>
            </a:bodyPr>
            <a:lstStyle/>
            <a:p>
              <a:pPr indent="0" lvl="0" marL="0" marR="0" rtl="0" algn="ctr">
                <a:lnSpc>
                  <a:spcPct val="140067"/>
                </a:lnSpc>
                <a:spcBef>
                  <a:spcPts val="0"/>
                </a:spcBef>
                <a:spcAft>
                  <a:spcPts val="0"/>
                </a:spcAft>
                <a:buNone/>
              </a:pPr>
              <a:r>
                <a:rPr b="1" i="0" lang="en-US" sz="1767" u="none" cap="none" strike="noStrike">
                  <a:solidFill>
                    <a:srgbClr val="FFFFFF"/>
                  </a:solidFill>
                  <a:latin typeface="Rokkitt"/>
                  <a:ea typeface="Rokkitt"/>
                  <a:cs typeface="Rokkitt"/>
                  <a:sym typeface="Rokkitt"/>
                </a:rPr>
                <a:t>Phần mềm vận hành số</a:t>
              </a:r>
              <a:endParaRPr/>
            </a:p>
          </p:txBody>
        </p:sp>
      </p:grpSp>
      <p:grpSp>
        <p:nvGrpSpPr>
          <p:cNvPr id="336" name="Google Shape;336;p12"/>
          <p:cNvGrpSpPr/>
          <p:nvPr/>
        </p:nvGrpSpPr>
        <p:grpSpPr>
          <a:xfrm>
            <a:off x="734695" y="4390922"/>
            <a:ext cx="1971320" cy="1135030"/>
            <a:chOff x="0" y="-38100"/>
            <a:chExt cx="1013291" cy="583424"/>
          </a:xfrm>
        </p:grpSpPr>
        <p:sp>
          <p:nvSpPr>
            <p:cNvPr id="337" name="Google Shape;337;p12"/>
            <p:cNvSpPr/>
            <p:nvPr/>
          </p:nvSpPr>
          <p:spPr>
            <a:xfrm>
              <a:off x="0" y="0"/>
              <a:ext cx="1013291" cy="545324"/>
            </a:xfrm>
            <a:custGeom>
              <a:rect b="b" l="l" r="r" t="t"/>
              <a:pathLst>
                <a:path extrusionOk="0" h="545324" w="1013291">
                  <a:moveTo>
                    <a:pt x="129600" y="0"/>
                  </a:moveTo>
                  <a:lnTo>
                    <a:pt x="883691" y="0"/>
                  </a:lnTo>
                  <a:cubicBezTo>
                    <a:pt x="918063" y="0"/>
                    <a:pt x="951027" y="13654"/>
                    <a:pt x="975332" y="37959"/>
                  </a:cubicBezTo>
                  <a:cubicBezTo>
                    <a:pt x="999637" y="62264"/>
                    <a:pt x="1013291" y="95228"/>
                    <a:pt x="1013291" y="129600"/>
                  </a:cubicBezTo>
                  <a:lnTo>
                    <a:pt x="1013291" y="415724"/>
                  </a:lnTo>
                  <a:cubicBezTo>
                    <a:pt x="1013291" y="487300"/>
                    <a:pt x="955267" y="545324"/>
                    <a:pt x="883691" y="545324"/>
                  </a:cubicBezTo>
                  <a:lnTo>
                    <a:pt x="129600" y="545324"/>
                  </a:lnTo>
                  <a:cubicBezTo>
                    <a:pt x="95228" y="545324"/>
                    <a:pt x="62264" y="531670"/>
                    <a:pt x="37959" y="507365"/>
                  </a:cubicBezTo>
                  <a:cubicBezTo>
                    <a:pt x="13654" y="483060"/>
                    <a:pt x="0" y="450096"/>
                    <a:pt x="0" y="415724"/>
                  </a:cubicBezTo>
                  <a:lnTo>
                    <a:pt x="0" y="129600"/>
                  </a:lnTo>
                  <a:cubicBezTo>
                    <a:pt x="0" y="58024"/>
                    <a:pt x="58024" y="0"/>
                    <a:pt x="129600"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txBox="1"/>
            <p:nvPr/>
          </p:nvSpPr>
          <p:spPr>
            <a:xfrm>
              <a:off x="0" y="-38100"/>
              <a:ext cx="1013291" cy="583424"/>
            </a:xfrm>
            <a:prstGeom prst="rect">
              <a:avLst/>
            </a:prstGeom>
            <a:noFill/>
            <a:ln>
              <a:noFill/>
            </a:ln>
          </p:spPr>
          <p:txBody>
            <a:bodyPr anchorCtr="0" anchor="ctr" bIns="0" lIns="0" spcFirstLastPara="1" rIns="0" wrap="square" tIns="0">
              <a:noAutofit/>
            </a:bodyPr>
            <a:lstStyle/>
            <a:p>
              <a:pPr indent="0" lvl="0" marL="0" marR="0" rtl="0" algn="ctr">
                <a:lnSpc>
                  <a:spcPct val="140067"/>
                </a:lnSpc>
                <a:spcBef>
                  <a:spcPts val="0"/>
                </a:spcBef>
                <a:spcAft>
                  <a:spcPts val="0"/>
                </a:spcAft>
                <a:buNone/>
              </a:pPr>
              <a:r>
                <a:rPr b="1" i="0" lang="en-US" sz="1767" u="none" cap="none" strike="noStrike">
                  <a:solidFill>
                    <a:srgbClr val="FFFFFF"/>
                  </a:solidFill>
                  <a:latin typeface="Rokkitt"/>
                  <a:ea typeface="Rokkitt"/>
                  <a:cs typeface="Rokkitt"/>
                  <a:sym typeface="Rokkitt"/>
                </a:rPr>
                <a:t>Phần mềm tiếp thị và bán hàng</a:t>
              </a:r>
              <a:endParaRPr/>
            </a:p>
          </p:txBody>
        </p:sp>
      </p:grpSp>
      <p:sp>
        <p:nvSpPr>
          <p:cNvPr id="339" name="Google Shape;339;p12"/>
          <p:cNvSpPr/>
          <p:nvPr/>
        </p:nvSpPr>
        <p:spPr>
          <a:xfrm>
            <a:off x="8238686" y="2449570"/>
            <a:ext cx="1518032" cy="1390999"/>
          </a:xfrm>
          <a:custGeom>
            <a:rect b="b" l="l" r="r" t="t"/>
            <a:pathLst>
              <a:path extrusionOk="0" h="1390999" w="1518032">
                <a:moveTo>
                  <a:pt x="0" y="0"/>
                </a:moveTo>
                <a:lnTo>
                  <a:pt x="1518032" y="0"/>
                </a:lnTo>
                <a:lnTo>
                  <a:pt x="1518032" y="1390999"/>
                </a:lnTo>
                <a:lnTo>
                  <a:pt x="0" y="1390999"/>
                </a:lnTo>
                <a:lnTo>
                  <a:pt x="0" y="0"/>
                </a:lnTo>
                <a:close/>
              </a:path>
            </a:pathLst>
          </a:custGeom>
          <a:blipFill rotWithShape="1">
            <a:blip r:embed="rId3">
              <a:alphaModFix/>
            </a:blip>
            <a:stretch>
              <a:fillRect b="0" l="-40590" r="-33938" t="0"/>
            </a:stretch>
          </a:blipFill>
          <a:ln>
            <a:noFill/>
          </a:ln>
        </p:spPr>
      </p:sp>
      <p:sp>
        <p:nvSpPr>
          <p:cNvPr id="340" name="Google Shape;340;p12"/>
          <p:cNvSpPr/>
          <p:nvPr/>
        </p:nvSpPr>
        <p:spPr>
          <a:xfrm>
            <a:off x="3613138" y="2632540"/>
            <a:ext cx="3717921" cy="1025060"/>
          </a:xfrm>
          <a:custGeom>
            <a:rect b="b" l="l" r="r" t="t"/>
            <a:pathLst>
              <a:path extrusionOk="0" h="1025060" w="3717921">
                <a:moveTo>
                  <a:pt x="0" y="0"/>
                </a:moveTo>
                <a:lnTo>
                  <a:pt x="3717921" y="0"/>
                </a:lnTo>
                <a:lnTo>
                  <a:pt x="3717921" y="1025060"/>
                </a:lnTo>
                <a:lnTo>
                  <a:pt x="0" y="1025060"/>
                </a:lnTo>
                <a:lnTo>
                  <a:pt x="0" y="0"/>
                </a:lnTo>
                <a:close/>
              </a:path>
            </a:pathLst>
          </a:custGeom>
          <a:blipFill rotWithShape="1">
            <a:blip r:embed="rId4">
              <a:alphaModFix/>
            </a:blip>
            <a:stretch>
              <a:fillRect b="0" l="0" r="0" t="0"/>
            </a:stretch>
          </a:blipFill>
          <a:ln>
            <a:noFill/>
          </a:ln>
        </p:spPr>
      </p:sp>
      <p:sp>
        <p:nvSpPr>
          <p:cNvPr id="341" name="Google Shape;341;p12"/>
          <p:cNvSpPr/>
          <p:nvPr/>
        </p:nvSpPr>
        <p:spPr>
          <a:xfrm>
            <a:off x="10455791" y="2596692"/>
            <a:ext cx="1726655" cy="1243877"/>
          </a:xfrm>
          <a:custGeom>
            <a:rect b="b" l="l" r="r" t="t"/>
            <a:pathLst>
              <a:path extrusionOk="0" h="1243877" w="1726655">
                <a:moveTo>
                  <a:pt x="0" y="0"/>
                </a:moveTo>
                <a:lnTo>
                  <a:pt x="1726655" y="0"/>
                </a:lnTo>
                <a:lnTo>
                  <a:pt x="1726655" y="1243877"/>
                </a:lnTo>
                <a:lnTo>
                  <a:pt x="0" y="1243877"/>
                </a:lnTo>
                <a:lnTo>
                  <a:pt x="0" y="0"/>
                </a:lnTo>
                <a:close/>
              </a:path>
            </a:pathLst>
          </a:custGeom>
          <a:blipFill rotWithShape="1">
            <a:blip r:embed="rId5">
              <a:alphaModFix/>
            </a:blip>
            <a:stretch>
              <a:fillRect b="0" l="-11253" r="-7971" t="-10335"/>
            </a:stretch>
          </a:blipFill>
          <a:ln>
            <a:noFill/>
          </a:ln>
        </p:spPr>
      </p:sp>
      <p:sp>
        <p:nvSpPr>
          <p:cNvPr id="342" name="Google Shape;342;p12"/>
          <p:cNvSpPr/>
          <p:nvPr/>
        </p:nvSpPr>
        <p:spPr>
          <a:xfrm>
            <a:off x="3613138" y="4222648"/>
            <a:ext cx="3306151" cy="1303305"/>
          </a:xfrm>
          <a:custGeom>
            <a:rect b="b" l="l" r="r" t="t"/>
            <a:pathLst>
              <a:path extrusionOk="0" h="1303305" w="3306151">
                <a:moveTo>
                  <a:pt x="0" y="0"/>
                </a:moveTo>
                <a:lnTo>
                  <a:pt x="3306151" y="0"/>
                </a:lnTo>
                <a:lnTo>
                  <a:pt x="3306151" y="1303304"/>
                </a:lnTo>
                <a:lnTo>
                  <a:pt x="0" y="1303304"/>
                </a:lnTo>
                <a:lnTo>
                  <a:pt x="0" y="0"/>
                </a:lnTo>
                <a:close/>
              </a:path>
            </a:pathLst>
          </a:custGeom>
          <a:blipFill rotWithShape="1">
            <a:blip r:embed="rId6">
              <a:alphaModFix/>
            </a:blip>
            <a:stretch>
              <a:fillRect b="0" l="0" r="0" t="-4332"/>
            </a:stretch>
          </a:blipFill>
          <a:ln>
            <a:noFill/>
          </a:ln>
        </p:spPr>
      </p:sp>
      <p:sp>
        <p:nvSpPr>
          <p:cNvPr id="343" name="Google Shape;343;p12"/>
          <p:cNvSpPr txBox="1"/>
          <p:nvPr/>
        </p:nvSpPr>
        <p:spPr>
          <a:xfrm>
            <a:off x="2309622" y="1066296"/>
            <a:ext cx="8391906" cy="606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051D40"/>
                </a:solidFill>
                <a:latin typeface="Rokkitt"/>
                <a:ea typeface="Rokkitt"/>
                <a:cs typeface="Rokkitt"/>
                <a:sym typeface="Rokkitt"/>
              </a:rPr>
              <a:t>Các phần mềm đặc trưng của doanh nghiệp</a:t>
            </a:r>
            <a:endParaRPr/>
          </a:p>
        </p:txBody>
      </p:sp>
      <p:grpSp>
        <p:nvGrpSpPr>
          <p:cNvPr id="344" name="Google Shape;344;p12"/>
          <p:cNvGrpSpPr/>
          <p:nvPr/>
        </p:nvGrpSpPr>
        <p:grpSpPr>
          <a:xfrm>
            <a:off x="7170150" y="4443613"/>
            <a:ext cx="4798671" cy="1306028"/>
            <a:chOff x="0" y="-28575"/>
            <a:chExt cx="6398228" cy="1741371"/>
          </a:xfrm>
        </p:grpSpPr>
        <p:sp>
          <p:nvSpPr>
            <p:cNvPr id="345" name="Google Shape;345;p12"/>
            <p:cNvSpPr txBox="1"/>
            <p:nvPr/>
          </p:nvSpPr>
          <p:spPr>
            <a:xfrm>
              <a:off x="0" y="-28575"/>
              <a:ext cx="6398228" cy="35249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635" u="none" cap="none" strike="noStrike">
                  <a:solidFill>
                    <a:srgbClr val="051D40"/>
                  </a:solidFill>
                  <a:latin typeface="Open Sans ExtraBold"/>
                  <a:ea typeface="Open Sans ExtraBold"/>
                  <a:cs typeface="Open Sans ExtraBold"/>
                  <a:sym typeface="Open Sans ExtraBold"/>
                </a:rPr>
                <a:t>FPT.AI Virtual Agent</a:t>
              </a:r>
              <a:endParaRPr/>
            </a:p>
          </p:txBody>
        </p:sp>
        <p:sp>
          <p:nvSpPr>
            <p:cNvPr id="346" name="Google Shape;346;p12"/>
            <p:cNvSpPr txBox="1"/>
            <p:nvPr/>
          </p:nvSpPr>
          <p:spPr>
            <a:xfrm>
              <a:off x="556654" y="665511"/>
              <a:ext cx="5284919" cy="35249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635" u="none" cap="none" strike="noStrike">
                  <a:solidFill>
                    <a:srgbClr val="051D40"/>
                  </a:solidFill>
                  <a:latin typeface="Open Sans ExtraBold"/>
                  <a:ea typeface="Open Sans ExtraBold"/>
                  <a:cs typeface="Open Sans ExtraBold"/>
                  <a:sym typeface="Open Sans ExtraBold"/>
                </a:rPr>
                <a:t>FPT.AI Conservation</a:t>
              </a:r>
              <a:endParaRPr/>
            </a:p>
          </p:txBody>
        </p:sp>
        <p:sp>
          <p:nvSpPr>
            <p:cNvPr id="347" name="Google Shape;347;p12"/>
            <p:cNvSpPr txBox="1"/>
            <p:nvPr/>
          </p:nvSpPr>
          <p:spPr>
            <a:xfrm>
              <a:off x="1492548" y="1360305"/>
              <a:ext cx="3413132" cy="35249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635" u="none" cap="none" strike="noStrike">
                  <a:solidFill>
                    <a:srgbClr val="051D40"/>
                  </a:solidFill>
                  <a:latin typeface="Open Sans ExtraBold"/>
                  <a:ea typeface="Open Sans ExtraBold"/>
                  <a:cs typeface="Open Sans ExtraBold"/>
                  <a:sym typeface="Open Sans ExtraBold"/>
                </a:rPr>
                <a:t>FPT.AI eKYC</a:t>
              </a:r>
              <a:endParaRPr/>
            </a:p>
          </p:txBody>
        </p:sp>
      </p:grpSp>
      <p:grpSp>
        <p:nvGrpSpPr>
          <p:cNvPr id="348" name="Google Shape;348;p12"/>
          <p:cNvGrpSpPr/>
          <p:nvPr/>
        </p:nvGrpSpPr>
        <p:grpSpPr>
          <a:xfrm>
            <a:off x="-266850" y="-197827"/>
            <a:ext cx="1097280" cy="1097280"/>
            <a:chOff x="0" y="0"/>
            <a:chExt cx="812800" cy="812800"/>
          </a:xfrm>
        </p:grpSpPr>
        <p:sp>
          <p:nvSpPr>
            <p:cNvPr id="349" name="Google Shape;34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12</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354" name="Shape 354"/>
        <p:cNvGrpSpPr/>
        <p:nvPr/>
      </p:nvGrpSpPr>
      <p:grpSpPr>
        <a:xfrm>
          <a:off x="0" y="0"/>
          <a:ext cx="0" cy="0"/>
          <a:chOff x="0" y="0"/>
          <a:chExt cx="0" cy="0"/>
        </a:xfrm>
      </p:grpSpPr>
      <p:grpSp>
        <p:nvGrpSpPr>
          <p:cNvPr id="355" name="Google Shape;355;p13"/>
          <p:cNvGrpSpPr/>
          <p:nvPr/>
        </p:nvGrpSpPr>
        <p:grpSpPr>
          <a:xfrm rot="-5400000">
            <a:off x="4394915" y="1290946"/>
            <a:ext cx="3570610" cy="13655511"/>
            <a:chOff x="0" y="-28575"/>
            <a:chExt cx="1322448" cy="5057597"/>
          </a:xfrm>
        </p:grpSpPr>
        <p:sp>
          <p:nvSpPr>
            <p:cNvPr id="356" name="Google Shape;356;p13"/>
            <p:cNvSpPr/>
            <p:nvPr/>
          </p:nvSpPr>
          <p:spPr>
            <a:xfrm>
              <a:off x="0" y="0"/>
              <a:ext cx="1322448" cy="5029022"/>
            </a:xfrm>
            <a:custGeom>
              <a:rect b="b" l="l" r="r" t="t"/>
              <a:pathLst>
                <a:path extrusionOk="0" h="5029022" w="1322448">
                  <a:moveTo>
                    <a:pt x="0" y="0"/>
                  </a:moveTo>
                  <a:lnTo>
                    <a:pt x="1322448" y="0"/>
                  </a:lnTo>
                  <a:lnTo>
                    <a:pt x="1322448" y="5029022"/>
                  </a:lnTo>
                  <a:lnTo>
                    <a:pt x="0" y="5029022"/>
                  </a:lnTo>
                  <a:close/>
                </a:path>
              </a:pathLst>
            </a:custGeom>
            <a:solidFill>
              <a:srgbClr val="00569E"/>
            </a:solidFill>
            <a:ln>
              <a:noFill/>
            </a:ln>
          </p:spPr>
        </p:sp>
        <p:sp>
          <p:nvSpPr>
            <p:cNvPr id="357" name="Google Shape;357;p13"/>
            <p:cNvSpPr txBox="1"/>
            <p:nvPr/>
          </p:nvSpPr>
          <p:spPr>
            <a:xfrm>
              <a:off x="0" y="-28575"/>
              <a:ext cx="1322448" cy="505759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13"/>
          <p:cNvGrpSpPr/>
          <p:nvPr/>
        </p:nvGrpSpPr>
        <p:grpSpPr>
          <a:xfrm>
            <a:off x="734695" y="2487867"/>
            <a:ext cx="2657645" cy="1453249"/>
            <a:chOff x="0" y="-47625"/>
            <a:chExt cx="1366073" cy="746994"/>
          </a:xfrm>
        </p:grpSpPr>
        <p:sp>
          <p:nvSpPr>
            <p:cNvPr id="359" name="Google Shape;359;p13"/>
            <p:cNvSpPr/>
            <p:nvPr/>
          </p:nvSpPr>
          <p:spPr>
            <a:xfrm>
              <a:off x="0" y="0"/>
              <a:ext cx="1366073" cy="699369"/>
            </a:xfrm>
            <a:custGeom>
              <a:rect b="b" l="l" r="r" t="t"/>
              <a:pathLst>
                <a:path extrusionOk="0" h="699369" w="1366073">
                  <a:moveTo>
                    <a:pt x="96131" y="0"/>
                  </a:moveTo>
                  <a:lnTo>
                    <a:pt x="1269942" y="0"/>
                  </a:lnTo>
                  <a:cubicBezTo>
                    <a:pt x="1295437" y="0"/>
                    <a:pt x="1319889" y="10128"/>
                    <a:pt x="1337917" y="28156"/>
                  </a:cubicBezTo>
                  <a:cubicBezTo>
                    <a:pt x="1355945" y="46184"/>
                    <a:pt x="1366073" y="70636"/>
                    <a:pt x="1366073" y="96131"/>
                  </a:cubicBezTo>
                  <a:lnTo>
                    <a:pt x="1366073" y="603237"/>
                  </a:lnTo>
                  <a:cubicBezTo>
                    <a:pt x="1366073" y="628733"/>
                    <a:pt x="1355945" y="653184"/>
                    <a:pt x="1337917" y="671212"/>
                  </a:cubicBezTo>
                  <a:cubicBezTo>
                    <a:pt x="1319889" y="689240"/>
                    <a:pt x="1295437" y="699369"/>
                    <a:pt x="1269942" y="699369"/>
                  </a:cubicBezTo>
                  <a:lnTo>
                    <a:pt x="96131" y="699369"/>
                  </a:lnTo>
                  <a:cubicBezTo>
                    <a:pt x="70636" y="699369"/>
                    <a:pt x="46184" y="689240"/>
                    <a:pt x="28156" y="671212"/>
                  </a:cubicBezTo>
                  <a:cubicBezTo>
                    <a:pt x="10128" y="653184"/>
                    <a:pt x="0" y="628733"/>
                    <a:pt x="0" y="603237"/>
                  </a:cubicBezTo>
                  <a:lnTo>
                    <a:pt x="0" y="96131"/>
                  </a:lnTo>
                  <a:cubicBezTo>
                    <a:pt x="0" y="70636"/>
                    <a:pt x="10128" y="46184"/>
                    <a:pt x="28156" y="28156"/>
                  </a:cubicBezTo>
                  <a:cubicBezTo>
                    <a:pt x="46184" y="10128"/>
                    <a:pt x="70636" y="0"/>
                    <a:pt x="96131"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txBox="1"/>
            <p:nvPr/>
          </p:nvSpPr>
          <p:spPr>
            <a:xfrm>
              <a:off x="0" y="-47625"/>
              <a:ext cx="1366073" cy="746994"/>
            </a:xfrm>
            <a:prstGeom prst="rect">
              <a:avLst/>
            </a:prstGeom>
            <a:noFill/>
            <a:ln>
              <a:noFill/>
            </a:ln>
          </p:spPr>
          <p:txBody>
            <a:bodyPr anchorCtr="0" anchor="ctr" bIns="0" lIns="0" spcFirstLastPara="1" rIns="0" wrap="square" tIns="0">
              <a:noAutofit/>
            </a:bodyPr>
            <a:lstStyle/>
            <a:p>
              <a:pPr indent="0" lvl="0" marL="0" marR="0" rtl="0" algn="ctr">
                <a:lnSpc>
                  <a:spcPct val="140018"/>
                </a:lnSpc>
                <a:spcBef>
                  <a:spcPts val="0"/>
                </a:spcBef>
                <a:spcAft>
                  <a:spcPts val="0"/>
                </a:spcAft>
                <a:buNone/>
              </a:pPr>
              <a:r>
                <a:rPr b="1" i="0" lang="en-US" sz="2204" u="none" cap="none" strike="noStrike">
                  <a:solidFill>
                    <a:srgbClr val="FFFFFF"/>
                  </a:solidFill>
                  <a:latin typeface="Rokkitt"/>
                  <a:ea typeface="Rokkitt"/>
                  <a:cs typeface="Rokkitt"/>
                  <a:sym typeface="Rokkitt"/>
                </a:rPr>
                <a:t>Phần mềm tư vấn - hạ tầng số</a:t>
              </a:r>
              <a:endParaRPr/>
            </a:p>
          </p:txBody>
        </p:sp>
      </p:grpSp>
      <p:sp>
        <p:nvSpPr>
          <p:cNvPr id="361" name="Google Shape;361;p13"/>
          <p:cNvSpPr/>
          <p:nvPr/>
        </p:nvSpPr>
        <p:spPr>
          <a:xfrm>
            <a:off x="4238106" y="1032570"/>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3">
              <a:alphaModFix/>
            </a:blip>
            <a:stretch>
              <a:fillRect b="-34476" l="0" r="0" t="-3447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4238106" y="3657600"/>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4">
              <a:alphaModFix/>
            </a:blip>
            <a:stretch>
              <a:fillRect b="0" l="-24736" r="-2451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8624025" y="3657600"/>
            <a:ext cx="4051234" cy="2228248"/>
          </a:xfrm>
          <a:custGeom>
            <a:rect b="b" l="l" r="r" t="t"/>
            <a:pathLst>
              <a:path extrusionOk="0" h="6350000" w="11545097">
                <a:moveTo>
                  <a:pt x="0" y="5824220"/>
                </a:moveTo>
                <a:lnTo>
                  <a:pt x="0" y="525780"/>
                </a:lnTo>
                <a:cubicBezTo>
                  <a:pt x="0" y="234950"/>
                  <a:pt x="240306" y="0"/>
                  <a:pt x="537767" y="0"/>
                </a:cubicBezTo>
                <a:lnTo>
                  <a:pt x="11007330" y="0"/>
                </a:lnTo>
                <a:cubicBezTo>
                  <a:pt x="11304791" y="0"/>
                  <a:pt x="11545097" y="234950"/>
                  <a:pt x="11545097" y="525780"/>
                </a:cubicBezTo>
                <a:lnTo>
                  <a:pt x="11545097" y="5822950"/>
                </a:lnTo>
                <a:cubicBezTo>
                  <a:pt x="11545097" y="6113780"/>
                  <a:pt x="11304791" y="6348730"/>
                  <a:pt x="11007330" y="6348730"/>
                </a:cubicBezTo>
                <a:lnTo>
                  <a:pt x="537767" y="6348730"/>
                </a:lnTo>
                <a:cubicBezTo>
                  <a:pt x="241605" y="6350000"/>
                  <a:pt x="0" y="6115050"/>
                  <a:pt x="0" y="5824220"/>
                </a:cubicBezTo>
                <a:close/>
              </a:path>
            </a:pathLst>
          </a:custGeom>
          <a:blipFill rotWithShape="1">
            <a:blip r:embed="rId5">
              <a:alphaModFix/>
            </a:blip>
            <a:stretch>
              <a:fillRect b="-5796" l="0" r="0" t="-579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8624025" y="1032570"/>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6">
              <a:alphaModFix/>
            </a:blip>
            <a:stretch>
              <a:fillRect b="0" l="-20939" r="-20938" t="-567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13"/>
          <p:cNvGrpSpPr/>
          <p:nvPr/>
        </p:nvGrpSpPr>
        <p:grpSpPr>
          <a:xfrm>
            <a:off x="12182446" y="6583680"/>
            <a:ext cx="1651058" cy="1651058"/>
            <a:chOff x="0" y="0"/>
            <a:chExt cx="812800" cy="812800"/>
          </a:xfrm>
        </p:grpSpPr>
        <p:sp>
          <p:nvSpPr>
            <p:cNvPr id="366" name="Google Shape;36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13"/>
          <p:cNvGrpSpPr/>
          <p:nvPr/>
        </p:nvGrpSpPr>
        <p:grpSpPr>
          <a:xfrm>
            <a:off x="-266850" y="-197827"/>
            <a:ext cx="1097280" cy="1097280"/>
            <a:chOff x="0" y="0"/>
            <a:chExt cx="812800" cy="812800"/>
          </a:xfrm>
        </p:grpSpPr>
        <p:sp>
          <p:nvSpPr>
            <p:cNvPr id="369" name="Google Shape;36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13</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374" name="Shape 374"/>
        <p:cNvGrpSpPr/>
        <p:nvPr/>
      </p:nvGrpSpPr>
      <p:grpSpPr>
        <a:xfrm>
          <a:off x="0" y="0"/>
          <a:ext cx="0" cy="0"/>
          <a:chOff x="0" y="0"/>
          <a:chExt cx="0" cy="0"/>
        </a:xfrm>
      </p:grpSpPr>
      <p:grpSp>
        <p:nvGrpSpPr>
          <p:cNvPr id="375" name="Google Shape;375;p14"/>
          <p:cNvGrpSpPr/>
          <p:nvPr/>
        </p:nvGrpSpPr>
        <p:grpSpPr>
          <a:xfrm>
            <a:off x="734695" y="2586669"/>
            <a:ext cx="2518146" cy="1499914"/>
            <a:chOff x="0" y="-57150"/>
            <a:chExt cx="1294369" cy="770981"/>
          </a:xfrm>
        </p:grpSpPr>
        <p:sp>
          <p:nvSpPr>
            <p:cNvPr id="376" name="Google Shape;376;p14"/>
            <p:cNvSpPr/>
            <p:nvPr/>
          </p:nvSpPr>
          <p:spPr>
            <a:xfrm>
              <a:off x="0" y="0"/>
              <a:ext cx="1294369" cy="713831"/>
            </a:xfrm>
            <a:custGeom>
              <a:rect b="b" l="l" r="r" t="t"/>
              <a:pathLst>
                <a:path extrusionOk="0" h="713831" w="1294369">
                  <a:moveTo>
                    <a:pt x="101457" y="0"/>
                  </a:moveTo>
                  <a:lnTo>
                    <a:pt x="1192912" y="0"/>
                  </a:lnTo>
                  <a:cubicBezTo>
                    <a:pt x="1248945" y="0"/>
                    <a:pt x="1294369" y="45424"/>
                    <a:pt x="1294369" y="101457"/>
                  </a:cubicBezTo>
                  <a:lnTo>
                    <a:pt x="1294369" y="612374"/>
                  </a:lnTo>
                  <a:cubicBezTo>
                    <a:pt x="1294369" y="639282"/>
                    <a:pt x="1283679" y="665088"/>
                    <a:pt x="1264653" y="684114"/>
                  </a:cubicBezTo>
                  <a:cubicBezTo>
                    <a:pt x="1245626" y="703141"/>
                    <a:pt x="1219820" y="713831"/>
                    <a:pt x="1192912" y="713831"/>
                  </a:cubicBezTo>
                  <a:lnTo>
                    <a:pt x="101457" y="713831"/>
                  </a:lnTo>
                  <a:cubicBezTo>
                    <a:pt x="74549" y="713831"/>
                    <a:pt x="48743" y="703141"/>
                    <a:pt x="29716" y="684114"/>
                  </a:cubicBezTo>
                  <a:cubicBezTo>
                    <a:pt x="10689" y="665088"/>
                    <a:pt x="0" y="639282"/>
                    <a:pt x="0" y="612374"/>
                  </a:cubicBezTo>
                  <a:lnTo>
                    <a:pt x="0" y="101457"/>
                  </a:lnTo>
                  <a:cubicBezTo>
                    <a:pt x="0" y="74549"/>
                    <a:pt x="10689" y="48743"/>
                    <a:pt x="29716" y="29716"/>
                  </a:cubicBezTo>
                  <a:cubicBezTo>
                    <a:pt x="48743" y="10689"/>
                    <a:pt x="74549" y="0"/>
                    <a:pt x="101457"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txBox="1"/>
            <p:nvPr/>
          </p:nvSpPr>
          <p:spPr>
            <a:xfrm>
              <a:off x="0" y="-57150"/>
              <a:ext cx="1294369" cy="770981"/>
            </a:xfrm>
            <a:prstGeom prst="rect">
              <a:avLst/>
            </a:prstGeom>
            <a:noFill/>
            <a:ln>
              <a:noFill/>
            </a:ln>
          </p:spPr>
          <p:txBody>
            <a:bodyPr anchorCtr="0" anchor="ctr" bIns="0" lIns="0" spcFirstLastPara="1" rIns="0" wrap="square" tIns="0">
              <a:noAutofit/>
            </a:bodyPr>
            <a:lstStyle/>
            <a:p>
              <a:pPr indent="0" lvl="0" marL="0" marR="0" rtl="0" algn="ctr">
                <a:lnSpc>
                  <a:spcPct val="140032"/>
                </a:lnSpc>
                <a:spcBef>
                  <a:spcPts val="0"/>
                </a:spcBef>
                <a:spcAft>
                  <a:spcPts val="0"/>
                </a:spcAft>
                <a:buNone/>
              </a:pPr>
              <a:r>
                <a:rPr b="1" i="0" lang="en-US" sz="2488" u="none" cap="none" strike="noStrike">
                  <a:solidFill>
                    <a:srgbClr val="FFFFFF"/>
                  </a:solidFill>
                  <a:latin typeface="Rokkitt"/>
                  <a:ea typeface="Rokkitt"/>
                  <a:cs typeface="Rokkitt"/>
                  <a:sym typeface="Rokkitt"/>
                </a:rPr>
                <a:t>Phần mềm quản trị tài chính nhân sự</a:t>
              </a:r>
              <a:endParaRPr/>
            </a:p>
          </p:txBody>
        </p:sp>
      </p:grpSp>
      <p:sp>
        <p:nvSpPr>
          <p:cNvPr id="378" name="Google Shape;378;p14"/>
          <p:cNvSpPr/>
          <p:nvPr/>
        </p:nvSpPr>
        <p:spPr>
          <a:xfrm>
            <a:off x="3896308" y="1524744"/>
            <a:ext cx="2109944" cy="1016766"/>
          </a:xfrm>
          <a:custGeom>
            <a:rect b="b" l="l" r="r" t="t"/>
            <a:pathLst>
              <a:path extrusionOk="0" h="1016766" w="2109944">
                <a:moveTo>
                  <a:pt x="0" y="0"/>
                </a:moveTo>
                <a:lnTo>
                  <a:pt x="2109944" y="0"/>
                </a:lnTo>
                <a:lnTo>
                  <a:pt x="2109944" y="1016766"/>
                </a:lnTo>
                <a:lnTo>
                  <a:pt x="0" y="1016766"/>
                </a:lnTo>
                <a:lnTo>
                  <a:pt x="0" y="0"/>
                </a:lnTo>
                <a:close/>
              </a:path>
            </a:pathLst>
          </a:custGeom>
          <a:blipFill rotWithShape="1">
            <a:blip r:embed="rId3">
              <a:alphaModFix/>
            </a:blip>
            <a:stretch>
              <a:fillRect b="0" l="0" r="-9519" t="0"/>
            </a:stretch>
          </a:blipFill>
          <a:ln>
            <a:noFill/>
          </a:ln>
        </p:spPr>
      </p:sp>
      <p:sp>
        <p:nvSpPr>
          <p:cNvPr id="379" name="Google Shape;379;p14"/>
          <p:cNvSpPr/>
          <p:nvPr/>
        </p:nvSpPr>
        <p:spPr>
          <a:xfrm>
            <a:off x="9169999" y="3228306"/>
            <a:ext cx="2745678" cy="1494544"/>
          </a:xfrm>
          <a:custGeom>
            <a:rect b="b" l="l" r="r" t="t"/>
            <a:pathLst>
              <a:path extrusionOk="0" h="1494544" w="2745678">
                <a:moveTo>
                  <a:pt x="0" y="0"/>
                </a:moveTo>
                <a:lnTo>
                  <a:pt x="2745678" y="0"/>
                </a:lnTo>
                <a:lnTo>
                  <a:pt x="2745678" y="1494544"/>
                </a:lnTo>
                <a:lnTo>
                  <a:pt x="0" y="1494544"/>
                </a:lnTo>
                <a:lnTo>
                  <a:pt x="0" y="0"/>
                </a:lnTo>
                <a:close/>
              </a:path>
            </a:pathLst>
          </a:custGeom>
          <a:blipFill rotWithShape="1">
            <a:blip r:embed="rId4">
              <a:alphaModFix/>
            </a:blip>
            <a:stretch>
              <a:fillRect b="0" l="0" r="0" t="0"/>
            </a:stretch>
          </a:blipFill>
          <a:ln>
            <a:noFill/>
          </a:ln>
        </p:spPr>
      </p:sp>
      <p:sp>
        <p:nvSpPr>
          <p:cNvPr id="380" name="Google Shape;380;p14"/>
          <p:cNvSpPr/>
          <p:nvPr/>
        </p:nvSpPr>
        <p:spPr>
          <a:xfrm>
            <a:off x="3580430" y="3127146"/>
            <a:ext cx="2741700" cy="1308755"/>
          </a:xfrm>
          <a:custGeom>
            <a:rect b="b" l="l" r="r" t="t"/>
            <a:pathLst>
              <a:path extrusionOk="0" h="1308755" w="2741700">
                <a:moveTo>
                  <a:pt x="0" y="0"/>
                </a:moveTo>
                <a:lnTo>
                  <a:pt x="2741700" y="0"/>
                </a:lnTo>
                <a:lnTo>
                  <a:pt x="2741700" y="1308755"/>
                </a:lnTo>
                <a:lnTo>
                  <a:pt x="0" y="1308755"/>
                </a:lnTo>
                <a:lnTo>
                  <a:pt x="0" y="0"/>
                </a:lnTo>
                <a:close/>
              </a:path>
            </a:pathLst>
          </a:custGeom>
          <a:blipFill rotWithShape="1">
            <a:blip r:embed="rId5">
              <a:alphaModFix/>
            </a:blip>
            <a:stretch>
              <a:fillRect b="0" l="0" r="0" t="-18271"/>
            </a:stretch>
          </a:blipFill>
          <a:ln>
            <a:noFill/>
          </a:ln>
        </p:spPr>
      </p:sp>
      <p:sp>
        <p:nvSpPr>
          <p:cNvPr id="381" name="Google Shape;381;p14"/>
          <p:cNvSpPr/>
          <p:nvPr/>
        </p:nvSpPr>
        <p:spPr>
          <a:xfrm>
            <a:off x="6884015" y="1422457"/>
            <a:ext cx="1510668" cy="1221340"/>
          </a:xfrm>
          <a:custGeom>
            <a:rect b="b" l="l" r="r" t="t"/>
            <a:pathLst>
              <a:path extrusionOk="0" h="1221340" w="1510668">
                <a:moveTo>
                  <a:pt x="0" y="0"/>
                </a:moveTo>
                <a:lnTo>
                  <a:pt x="1510668" y="0"/>
                </a:lnTo>
                <a:lnTo>
                  <a:pt x="1510668" y="1221340"/>
                </a:lnTo>
                <a:lnTo>
                  <a:pt x="0" y="1221340"/>
                </a:lnTo>
                <a:lnTo>
                  <a:pt x="0" y="0"/>
                </a:lnTo>
                <a:close/>
              </a:path>
            </a:pathLst>
          </a:custGeom>
          <a:blipFill rotWithShape="1">
            <a:blip r:embed="rId6">
              <a:alphaModFix/>
            </a:blip>
            <a:stretch>
              <a:fillRect b="0" l="0" r="-705" t="0"/>
            </a:stretch>
          </a:blipFill>
          <a:ln>
            <a:noFill/>
          </a:ln>
        </p:spPr>
      </p:sp>
      <p:sp>
        <p:nvSpPr>
          <p:cNvPr id="382" name="Google Shape;382;p14"/>
          <p:cNvSpPr/>
          <p:nvPr/>
        </p:nvSpPr>
        <p:spPr>
          <a:xfrm>
            <a:off x="9222608" y="1596244"/>
            <a:ext cx="2640461" cy="1047553"/>
          </a:xfrm>
          <a:custGeom>
            <a:rect b="b" l="l" r="r" t="t"/>
            <a:pathLst>
              <a:path extrusionOk="0" h="1047553" w="2640461">
                <a:moveTo>
                  <a:pt x="0" y="0"/>
                </a:moveTo>
                <a:lnTo>
                  <a:pt x="2640461" y="0"/>
                </a:lnTo>
                <a:lnTo>
                  <a:pt x="2640461" y="1047553"/>
                </a:lnTo>
                <a:lnTo>
                  <a:pt x="0" y="1047553"/>
                </a:lnTo>
                <a:lnTo>
                  <a:pt x="0" y="0"/>
                </a:lnTo>
                <a:close/>
              </a:path>
            </a:pathLst>
          </a:custGeom>
          <a:blipFill rotWithShape="1">
            <a:blip r:embed="rId7">
              <a:alphaModFix/>
            </a:blip>
            <a:stretch>
              <a:fillRect b="-34949" l="-15526" r="-13120" t="-34567"/>
            </a:stretch>
          </a:blipFill>
          <a:ln>
            <a:noFill/>
          </a:ln>
        </p:spPr>
      </p:sp>
      <p:sp>
        <p:nvSpPr>
          <p:cNvPr id="383" name="Google Shape;383;p14"/>
          <p:cNvSpPr/>
          <p:nvPr/>
        </p:nvSpPr>
        <p:spPr>
          <a:xfrm>
            <a:off x="7120240" y="4849216"/>
            <a:ext cx="1537856" cy="1537856"/>
          </a:xfrm>
          <a:custGeom>
            <a:rect b="b" l="l" r="r" t="t"/>
            <a:pathLst>
              <a:path extrusionOk="0" h="1537856" w="1537856">
                <a:moveTo>
                  <a:pt x="0" y="0"/>
                </a:moveTo>
                <a:lnTo>
                  <a:pt x="1537856" y="0"/>
                </a:lnTo>
                <a:lnTo>
                  <a:pt x="1537856" y="1537856"/>
                </a:lnTo>
                <a:lnTo>
                  <a:pt x="0" y="1537856"/>
                </a:lnTo>
                <a:lnTo>
                  <a:pt x="0" y="0"/>
                </a:lnTo>
                <a:close/>
              </a:path>
            </a:pathLst>
          </a:custGeom>
          <a:blipFill rotWithShape="1">
            <a:blip r:embed="rId8">
              <a:alphaModFix/>
            </a:blip>
            <a:stretch>
              <a:fillRect b="0" l="0" r="0" t="0"/>
            </a:stretch>
          </a:blipFill>
          <a:ln>
            <a:noFill/>
          </a:ln>
        </p:spPr>
      </p:sp>
      <p:grpSp>
        <p:nvGrpSpPr>
          <p:cNvPr id="384" name="Google Shape;384;p14"/>
          <p:cNvGrpSpPr/>
          <p:nvPr/>
        </p:nvGrpSpPr>
        <p:grpSpPr>
          <a:xfrm rot="-5400000">
            <a:off x="4394915" y="1290946"/>
            <a:ext cx="3570610" cy="13655511"/>
            <a:chOff x="0" y="-28575"/>
            <a:chExt cx="1322448" cy="5057597"/>
          </a:xfrm>
        </p:grpSpPr>
        <p:sp>
          <p:nvSpPr>
            <p:cNvPr id="385" name="Google Shape;385;p14"/>
            <p:cNvSpPr/>
            <p:nvPr/>
          </p:nvSpPr>
          <p:spPr>
            <a:xfrm>
              <a:off x="0" y="0"/>
              <a:ext cx="1322448" cy="5029022"/>
            </a:xfrm>
            <a:custGeom>
              <a:rect b="b" l="l" r="r" t="t"/>
              <a:pathLst>
                <a:path extrusionOk="0" h="5029022" w="1322448">
                  <a:moveTo>
                    <a:pt x="0" y="0"/>
                  </a:moveTo>
                  <a:lnTo>
                    <a:pt x="1322448" y="0"/>
                  </a:lnTo>
                  <a:lnTo>
                    <a:pt x="1322448" y="5029022"/>
                  </a:lnTo>
                  <a:lnTo>
                    <a:pt x="0" y="5029022"/>
                  </a:lnTo>
                  <a:close/>
                </a:path>
              </a:pathLst>
            </a:custGeom>
            <a:solidFill>
              <a:srgbClr val="00569E"/>
            </a:solidFill>
            <a:ln>
              <a:noFill/>
            </a:ln>
          </p:spPr>
        </p:sp>
        <p:sp>
          <p:nvSpPr>
            <p:cNvPr id="386" name="Google Shape;386;p14"/>
            <p:cNvSpPr txBox="1"/>
            <p:nvPr/>
          </p:nvSpPr>
          <p:spPr>
            <a:xfrm>
              <a:off x="0" y="-28575"/>
              <a:ext cx="1322448" cy="505759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7" name="Google Shape;387;p14"/>
          <p:cNvSpPr/>
          <p:nvPr/>
        </p:nvSpPr>
        <p:spPr>
          <a:xfrm>
            <a:off x="3761432" y="4460589"/>
            <a:ext cx="2322488" cy="1848120"/>
          </a:xfrm>
          <a:custGeom>
            <a:rect b="b" l="l" r="r" t="t"/>
            <a:pathLst>
              <a:path extrusionOk="0" h="1848120" w="2322488">
                <a:moveTo>
                  <a:pt x="0" y="0"/>
                </a:moveTo>
                <a:lnTo>
                  <a:pt x="2322488" y="0"/>
                </a:lnTo>
                <a:lnTo>
                  <a:pt x="2322488" y="1848120"/>
                </a:lnTo>
                <a:lnTo>
                  <a:pt x="0" y="1848120"/>
                </a:lnTo>
                <a:lnTo>
                  <a:pt x="0" y="0"/>
                </a:lnTo>
                <a:close/>
              </a:path>
            </a:pathLst>
          </a:custGeom>
          <a:blipFill rotWithShape="1">
            <a:blip r:embed="rId9">
              <a:alphaModFix/>
            </a:blip>
            <a:stretch>
              <a:fillRect b="-12831" l="0" r="0" t="-12831"/>
            </a:stretch>
          </a:blipFill>
          <a:ln>
            <a:noFill/>
          </a:ln>
        </p:spPr>
      </p:sp>
      <p:sp>
        <p:nvSpPr>
          <p:cNvPr id="388" name="Google Shape;388;p14"/>
          <p:cNvSpPr/>
          <p:nvPr/>
        </p:nvSpPr>
        <p:spPr>
          <a:xfrm>
            <a:off x="9693669" y="4902891"/>
            <a:ext cx="1698339" cy="1430506"/>
          </a:xfrm>
          <a:custGeom>
            <a:rect b="b" l="l" r="r" t="t"/>
            <a:pathLst>
              <a:path extrusionOk="0" h="1430506" w="1698339">
                <a:moveTo>
                  <a:pt x="0" y="0"/>
                </a:moveTo>
                <a:lnTo>
                  <a:pt x="1698339" y="0"/>
                </a:lnTo>
                <a:lnTo>
                  <a:pt x="1698339" y="1430506"/>
                </a:lnTo>
                <a:lnTo>
                  <a:pt x="0" y="1430506"/>
                </a:lnTo>
                <a:lnTo>
                  <a:pt x="0" y="0"/>
                </a:lnTo>
                <a:close/>
              </a:path>
            </a:pathLst>
          </a:custGeom>
          <a:blipFill rotWithShape="1">
            <a:blip r:embed="rId10">
              <a:alphaModFix/>
            </a:blip>
            <a:stretch>
              <a:fillRect b="-18722" l="0" r="0" t="0"/>
            </a:stretch>
          </a:blipFill>
          <a:ln>
            <a:noFill/>
          </a:ln>
        </p:spPr>
      </p:sp>
      <p:grpSp>
        <p:nvGrpSpPr>
          <p:cNvPr id="389" name="Google Shape;389;p14"/>
          <p:cNvGrpSpPr/>
          <p:nvPr/>
        </p:nvGrpSpPr>
        <p:grpSpPr>
          <a:xfrm>
            <a:off x="12182446" y="6583680"/>
            <a:ext cx="1651058" cy="1651058"/>
            <a:chOff x="0" y="0"/>
            <a:chExt cx="812800" cy="812800"/>
          </a:xfrm>
        </p:grpSpPr>
        <p:sp>
          <p:nvSpPr>
            <p:cNvPr id="390" name="Google Shape;39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14"/>
          <p:cNvGrpSpPr/>
          <p:nvPr/>
        </p:nvGrpSpPr>
        <p:grpSpPr>
          <a:xfrm>
            <a:off x="-266850" y="-197827"/>
            <a:ext cx="1097280" cy="1097280"/>
            <a:chOff x="0" y="0"/>
            <a:chExt cx="812800" cy="812800"/>
          </a:xfrm>
        </p:grpSpPr>
        <p:sp>
          <p:nvSpPr>
            <p:cNvPr id="393" name="Google Shape;393;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14</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398" name="Shape 398"/>
        <p:cNvGrpSpPr/>
        <p:nvPr/>
      </p:nvGrpSpPr>
      <p:grpSpPr>
        <a:xfrm>
          <a:off x="0" y="0"/>
          <a:ext cx="0" cy="0"/>
          <a:chOff x="0" y="0"/>
          <a:chExt cx="0" cy="0"/>
        </a:xfrm>
      </p:grpSpPr>
      <p:grpSp>
        <p:nvGrpSpPr>
          <p:cNvPr id="399" name="Google Shape;399;p15"/>
          <p:cNvGrpSpPr/>
          <p:nvPr/>
        </p:nvGrpSpPr>
        <p:grpSpPr>
          <a:xfrm>
            <a:off x="821452" y="2614212"/>
            <a:ext cx="2518146" cy="1172091"/>
            <a:chOff x="0" y="-57150"/>
            <a:chExt cx="1294369" cy="602474"/>
          </a:xfrm>
        </p:grpSpPr>
        <p:sp>
          <p:nvSpPr>
            <p:cNvPr id="400" name="Google Shape;400;p15"/>
            <p:cNvSpPr/>
            <p:nvPr/>
          </p:nvSpPr>
          <p:spPr>
            <a:xfrm>
              <a:off x="0" y="0"/>
              <a:ext cx="1294369" cy="545324"/>
            </a:xfrm>
            <a:custGeom>
              <a:rect b="b" l="l" r="r" t="t"/>
              <a:pathLst>
                <a:path extrusionOk="0" h="545324" w="1294369">
                  <a:moveTo>
                    <a:pt x="101457" y="0"/>
                  </a:moveTo>
                  <a:lnTo>
                    <a:pt x="1192912" y="0"/>
                  </a:lnTo>
                  <a:cubicBezTo>
                    <a:pt x="1248945" y="0"/>
                    <a:pt x="1294369" y="45424"/>
                    <a:pt x="1294369" y="101457"/>
                  </a:cubicBezTo>
                  <a:lnTo>
                    <a:pt x="1294369" y="443867"/>
                  </a:lnTo>
                  <a:cubicBezTo>
                    <a:pt x="1294369" y="470775"/>
                    <a:pt x="1283679" y="496581"/>
                    <a:pt x="1264653" y="515608"/>
                  </a:cubicBezTo>
                  <a:cubicBezTo>
                    <a:pt x="1245626" y="534635"/>
                    <a:pt x="1219820" y="545324"/>
                    <a:pt x="1192912" y="545324"/>
                  </a:cubicBezTo>
                  <a:lnTo>
                    <a:pt x="101457" y="545324"/>
                  </a:lnTo>
                  <a:cubicBezTo>
                    <a:pt x="74549" y="545324"/>
                    <a:pt x="48743" y="534635"/>
                    <a:pt x="29716" y="515608"/>
                  </a:cubicBezTo>
                  <a:cubicBezTo>
                    <a:pt x="10689" y="496581"/>
                    <a:pt x="0" y="470775"/>
                    <a:pt x="0" y="443867"/>
                  </a:cubicBezTo>
                  <a:lnTo>
                    <a:pt x="0" y="101457"/>
                  </a:lnTo>
                  <a:cubicBezTo>
                    <a:pt x="0" y="74549"/>
                    <a:pt x="10689" y="48743"/>
                    <a:pt x="29716" y="29716"/>
                  </a:cubicBezTo>
                  <a:cubicBezTo>
                    <a:pt x="48743" y="10689"/>
                    <a:pt x="74549" y="0"/>
                    <a:pt x="101457"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txBox="1"/>
            <p:nvPr/>
          </p:nvSpPr>
          <p:spPr>
            <a:xfrm>
              <a:off x="0" y="-57150"/>
              <a:ext cx="1294369" cy="602474"/>
            </a:xfrm>
            <a:prstGeom prst="rect">
              <a:avLst/>
            </a:prstGeom>
            <a:noFill/>
            <a:ln>
              <a:noFill/>
            </a:ln>
          </p:spPr>
          <p:txBody>
            <a:bodyPr anchorCtr="0" anchor="ctr" bIns="0" lIns="0" spcFirstLastPara="1" rIns="0" wrap="square" tIns="0">
              <a:noAutofit/>
            </a:bodyPr>
            <a:lstStyle/>
            <a:p>
              <a:pPr indent="0" lvl="0" marL="0" marR="0" rtl="0" algn="ctr">
                <a:lnSpc>
                  <a:spcPct val="140032"/>
                </a:lnSpc>
                <a:spcBef>
                  <a:spcPts val="0"/>
                </a:spcBef>
                <a:spcAft>
                  <a:spcPts val="0"/>
                </a:spcAft>
                <a:buNone/>
              </a:pPr>
              <a:r>
                <a:rPr b="1" i="0" lang="en-US" sz="2488" u="none" cap="none" strike="noStrike">
                  <a:solidFill>
                    <a:srgbClr val="FFFFFF"/>
                  </a:solidFill>
                  <a:latin typeface="Rokkitt"/>
                  <a:ea typeface="Rokkitt"/>
                  <a:cs typeface="Rokkitt"/>
                  <a:sym typeface="Rokkitt"/>
                </a:rPr>
                <a:t>Phần mềm cộng tác hiệu quả</a:t>
              </a:r>
              <a:endParaRPr/>
            </a:p>
          </p:txBody>
        </p:sp>
      </p:grpSp>
      <p:grpSp>
        <p:nvGrpSpPr>
          <p:cNvPr id="402" name="Google Shape;402;p15"/>
          <p:cNvGrpSpPr/>
          <p:nvPr/>
        </p:nvGrpSpPr>
        <p:grpSpPr>
          <a:xfrm rot="-5400000">
            <a:off x="4394915" y="1290946"/>
            <a:ext cx="3570610" cy="13655511"/>
            <a:chOff x="0" y="-28575"/>
            <a:chExt cx="1322448" cy="5057597"/>
          </a:xfrm>
        </p:grpSpPr>
        <p:sp>
          <p:nvSpPr>
            <p:cNvPr id="403" name="Google Shape;403;p15"/>
            <p:cNvSpPr/>
            <p:nvPr/>
          </p:nvSpPr>
          <p:spPr>
            <a:xfrm>
              <a:off x="0" y="0"/>
              <a:ext cx="1322448" cy="5029022"/>
            </a:xfrm>
            <a:custGeom>
              <a:rect b="b" l="l" r="r" t="t"/>
              <a:pathLst>
                <a:path extrusionOk="0" h="5029022" w="1322448">
                  <a:moveTo>
                    <a:pt x="0" y="0"/>
                  </a:moveTo>
                  <a:lnTo>
                    <a:pt x="1322448" y="0"/>
                  </a:lnTo>
                  <a:lnTo>
                    <a:pt x="1322448" y="5029022"/>
                  </a:lnTo>
                  <a:lnTo>
                    <a:pt x="0" y="5029022"/>
                  </a:lnTo>
                  <a:close/>
                </a:path>
              </a:pathLst>
            </a:custGeom>
            <a:solidFill>
              <a:srgbClr val="00569E"/>
            </a:solidFill>
            <a:ln>
              <a:noFill/>
            </a:ln>
          </p:spPr>
        </p:sp>
        <p:sp>
          <p:nvSpPr>
            <p:cNvPr id="404" name="Google Shape;404;p15"/>
            <p:cNvSpPr txBox="1"/>
            <p:nvPr/>
          </p:nvSpPr>
          <p:spPr>
            <a:xfrm>
              <a:off x="0" y="-28575"/>
              <a:ext cx="1322448" cy="505759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5" name="Google Shape;405;p15"/>
          <p:cNvSpPr/>
          <p:nvPr/>
        </p:nvSpPr>
        <p:spPr>
          <a:xfrm>
            <a:off x="4030479" y="1348312"/>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3">
              <a:alphaModFix/>
            </a:blip>
            <a:stretch>
              <a:fillRect b="0" l="-2401" r="-10820" t="-528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8679689" y="1348312"/>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4">
              <a:alphaModFix/>
            </a:blip>
            <a:stretch>
              <a:fillRect b="0" l="-3769" r="-376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030479" y="4035084"/>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5">
              <a:alphaModFix/>
            </a:blip>
            <a:stretch>
              <a:fillRect b="-6363" l="0" r="0" t="-636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8679689" y="4035084"/>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6">
              <a:alphaModFix/>
            </a:blip>
            <a:stretch>
              <a:fillRect b="-38895" l="0" r="0" t="-3889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15"/>
          <p:cNvGrpSpPr/>
          <p:nvPr/>
        </p:nvGrpSpPr>
        <p:grpSpPr>
          <a:xfrm>
            <a:off x="12182446" y="6583680"/>
            <a:ext cx="1651058" cy="1651058"/>
            <a:chOff x="0" y="0"/>
            <a:chExt cx="812800" cy="812800"/>
          </a:xfrm>
        </p:grpSpPr>
        <p:sp>
          <p:nvSpPr>
            <p:cNvPr id="410" name="Google Shape;41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15"/>
          <p:cNvGrpSpPr/>
          <p:nvPr/>
        </p:nvGrpSpPr>
        <p:grpSpPr>
          <a:xfrm>
            <a:off x="-266850" y="-197827"/>
            <a:ext cx="1097280" cy="1097280"/>
            <a:chOff x="0" y="0"/>
            <a:chExt cx="812800" cy="812800"/>
          </a:xfrm>
        </p:grpSpPr>
        <p:sp>
          <p:nvSpPr>
            <p:cNvPr id="413" name="Google Shape;41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15</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18" name="Shape 418"/>
        <p:cNvGrpSpPr/>
        <p:nvPr/>
      </p:nvGrpSpPr>
      <p:grpSpPr>
        <a:xfrm>
          <a:off x="0" y="0"/>
          <a:ext cx="0" cy="0"/>
          <a:chOff x="0" y="0"/>
          <a:chExt cx="0" cy="0"/>
        </a:xfrm>
      </p:grpSpPr>
      <p:sp>
        <p:nvSpPr>
          <p:cNvPr id="419" name="Google Shape;419;p16"/>
          <p:cNvSpPr/>
          <p:nvPr/>
        </p:nvSpPr>
        <p:spPr>
          <a:xfrm>
            <a:off x="734695" y="5465830"/>
            <a:ext cx="4154168" cy="820448"/>
          </a:xfrm>
          <a:custGeom>
            <a:rect b="b" l="l" r="r" t="t"/>
            <a:pathLst>
              <a:path extrusionOk="0" h="820448" w="4154168">
                <a:moveTo>
                  <a:pt x="0" y="0"/>
                </a:moveTo>
                <a:lnTo>
                  <a:pt x="4154168" y="0"/>
                </a:lnTo>
                <a:lnTo>
                  <a:pt x="4154168" y="820449"/>
                </a:lnTo>
                <a:lnTo>
                  <a:pt x="0" y="820449"/>
                </a:lnTo>
                <a:lnTo>
                  <a:pt x="0" y="0"/>
                </a:lnTo>
                <a:close/>
              </a:path>
            </a:pathLst>
          </a:custGeom>
          <a:blipFill rotWithShape="1">
            <a:blip r:embed="rId3">
              <a:alphaModFix/>
            </a:blip>
            <a:stretch>
              <a:fillRect b="0" l="0" r="0" t="0"/>
            </a:stretch>
          </a:blipFill>
          <a:ln>
            <a:noFill/>
          </a:ln>
        </p:spPr>
      </p:sp>
      <p:grpSp>
        <p:nvGrpSpPr>
          <p:cNvPr id="420" name="Google Shape;420;p16"/>
          <p:cNvGrpSpPr/>
          <p:nvPr/>
        </p:nvGrpSpPr>
        <p:grpSpPr>
          <a:xfrm>
            <a:off x="721148" y="2269332"/>
            <a:ext cx="11541760" cy="4016947"/>
            <a:chOff x="0" y="-28575"/>
            <a:chExt cx="4318457" cy="1502978"/>
          </a:xfrm>
        </p:grpSpPr>
        <p:sp>
          <p:nvSpPr>
            <p:cNvPr id="421" name="Google Shape;421;p16"/>
            <p:cNvSpPr/>
            <p:nvPr/>
          </p:nvSpPr>
          <p:spPr>
            <a:xfrm>
              <a:off x="0" y="0"/>
              <a:ext cx="4318457" cy="1474403"/>
            </a:xfrm>
            <a:custGeom>
              <a:rect b="b" l="l" r="r" t="t"/>
              <a:pathLst>
                <a:path extrusionOk="0" h="1474403" w="4318457">
                  <a:moveTo>
                    <a:pt x="20794" y="0"/>
                  </a:moveTo>
                  <a:lnTo>
                    <a:pt x="4297662" y="0"/>
                  </a:lnTo>
                  <a:cubicBezTo>
                    <a:pt x="4303178" y="0"/>
                    <a:pt x="4308466" y="2191"/>
                    <a:pt x="4312366" y="6090"/>
                  </a:cubicBezTo>
                  <a:cubicBezTo>
                    <a:pt x="4316266" y="9990"/>
                    <a:pt x="4318457" y="15279"/>
                    <a:pt x="4318457" y="20794"/>
                  </a:cubicBezTo>
                  <a:lnTo>
                    <a:pt x="4318457" y="1453609"/>
                  </a:lnTo>
                  <a:cubicBezTo>
                    <a:pt x="4318457" y="1459124"/>
                    <a:pt x="4316266" y="1464413"/>
                    <a:pt x="4312366" y="1468313"/>
                  </a:cubicBezTo>
                  <a:cubicBezTo>
                    <a:pt x="4308466" y="1472212"/>
                    <a:pt x="4303178" y="1474403"/>
                    <a:pt x="4297662" y="1474403"/>
                  </a:cubicBezTo>
                  <a:lnTo>
                    <a:pt x="20794" y="1474403"/>
                  </a:lnTo>
                  <a:cubicBezTo>
                    <a:pt x="15279" y="1474403"/>
                    <a:pt x="9990" y="1472212"/>
                    <a:pt x="6090" y="1468313"/>
                  </a:cubicBezTo>
                  <a:cubicBezTo>
                    <a:pt x="2191" y="1464413"/>
                    <a:pt x="0" y="1459124"/>
                    <a:pt x="0" y="1453609"/>
                  </a:cubicBezTo>
                  <a:lnTo>
                    <a:pt x="0" y="20794"/>
                  </a:lnTo>
                  <a:cubicBezTo>
                    <a:pt x="0" y="15279"/>
                    <a:pt x="2191" y="9990"/>
                    <a:pt x="6090" y="6090"/>
                  </a:cubicBezTo>
                  <a:cubicBezTo>
                    <a:pt x="9990" y="2191"/>
                    <a:pt x="15279" y="0"/>
                    <a:pt x="2079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txBox="1"/>
            <p:nvPr/>
          </p:nvSpPr>
          <p:spPr>
            <a:xfrm>
              <a:off x="0" y="-28575"/>
              <a:ext cx="4318457" cy="1502978"/>
            </a:xfrm>
            <a:prstGeom prst="rect">
              <a:avLst/>
            </a:prstGeom>
            <a:noFill/>
            <a:ln>
              <a:noFill/>
            </a:ln>
          </p:spPr>
          <p:txBody>
            <a:bodyPr anchorCtr="0" anchor="ctr" bIns="36100" lIns="36100" spcFirstLastPara="1" rIns="36100" wrap="square" tIns="36100">
              <a:noAutofit/>
            </a:bodyPr>
            <a:lstStyle/>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16"/>
          <p:cNvGrpSpPr/>
          <p:nvPr/>
        </p:nvGrpSpPr>
        <p:grpSpPr>
          <a:xfrm>
            <a:off x="11077819" y="5646561"/>
            <a:ext cx="3337277" cy="3337277"/>
            <a:chOff x="0" y="0"/>
            <a:chExt cx="812800" cy="812800"/>
          </a:xfrm>
        </p:grpSpPr>
        <p:sp>
          <p:nvSpPr>
            <p:cNvPr id="424" name="Google Shape;42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6" name="Google Shape;426;p16"/>
          <p:cNvSpPr/>
          <p:nvPr/>
        </p:nvSpPr>
        <p:spPr>
          <a:xfrm>
            <a:off x="734695" y="6286279"/>
            <a:ext cx="11541760" cy="1028921"/>
          </a:xfrm>
          <a:custGeom>
            <a:rect b="b" l="l" r="r" t="t"/>
            <a:pathLst>
              <a:path extrusionOk="0" h="1028921" w="11541760">
                <a:moveTo>
                  <a:pt x="0" y="0"/>
                </a:moveTo>
                <a:lnTo>
                  <a:pt x="11541760" y="0"/>
                </a:lnTo>
                <a:lnTo>
                  <a:pt x="11541760" y="1028921"/>
                </a:lnTo>
                <a:lnTo>
                  <a:pt x="0" y="1028921"/>
                </a:lnTo>
                <a:lnTo>
                  <a:pt x="0" y="0"/>
                </a:lnTo>
                <a:close/>
              </a:path>
            </a:pathLst>
          </a:custGeom>
          <a:blipFill rotWithShape="1">
            <a:blip r:embed="rId3">
              <a:alphaModFix/>
            </a:blip>
            <a:stretch>
              <a:fillRect b="-50634" l="0" r="0" t="-70893"/>
            </a:stretch>
          </a:blipFill>
          <a:ln>
            <a:noFill/>
          </a:ln>
        </p:spPr>
      </p:sp>
      <p:sp>
        <p:nvSpPr>
          <p:cNvPr id="427" name="Google Shape;427;p16"/>
          <p:cNvSpPr txBox="1"/>
          <p:nvPr/>
        </p:nvSpPr>
        <p:spPr>
          <a:xfrm>
            <a:off x="734695" y="3124634"/>
            <a:ext cx="5770880" cy="476604"/>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3.1 HỆ THỐNG INTERNET</a:t>
            </a:r>
            <a:endParaRPr/>
          </a:p>
        </p:txBody>
      </p:sp>
      <p:sp>
        <p:nvSpPr>
          <p:cNvPr id="428" name="Google Shape;428;p16"/>
          <p:cNvSpPr txBox="1"/>
          <p:nvPr/>
        </p:nvSpPr>
        <p:spPr>
          <a:xfrm>
            <a:off x="721148" y="5094712"/>
            <a:ext cx="5770880" cy="476604"/>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3.2 MẠNG LAN INTERNET</a:t>
            </a:r>
            <a:endParaRPr/>
          </a:p>
        </p:txBody>
      </p:sp>
      <p:sp>
        <p:nvSpPr>
          <p:cNvPr id="429" name="Google Shape;429;p16"/>
          <p:cNvSpPr txBox="1"/>
          <p:nvPr/>
        </p:nvSpPr>
        <p:spPr>
          <a:xfrm>
            <a:off x="6505575" y="5101110"/>
            <a:ext cx="5770880" cy="476604"/>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3.4 ĐƯỜNG TRUYỀN</a:t>
            </a:r>
            <a:endParaRPr/>
          </a:p>
        </p:txBody>
      </p:sp>
      <p:cxnSp>
        <p:nvCxnSpPr>
          <p:cNvPr id="430" name="Google Shape;430;p16"/>
          <p:cNvCxnSpPr/>
          <p:nvPr/>
        </p:nvCxnSpPr>
        <p:spPr>
          <a:xfrm>
            <a:off x="6492028" y="2345703"/>
            <a:ext cx="13547" cy="3940576"/>
          </a:xfrm>
          <a:prstGeom prst="straightConnector1">
            <a:avLst/>
          </a:prstGeom>
          <a:noFill/>
          <a:ln cap="flat" cmpd="sng" w="28575">
            <a:solidFill>
              <a:srgbClr val="145DA0"/>
            </a:solidFill>
            <a:prstDash val="solid"/>
            <a:round/>
            <a:headEnd len="sm" w="sm" type="none"/>
            <a:tailEnd len="sm" w="sm" type="none"/>
          </a:ln>
        </p:spPr>
      </p:cxnSp>
      <p:cxnSp>
        <p:nvCxnSpPr>
          <p:cNvPr id="431" name="Google Shape;431;p16"/>
          <p:cNvCxnSpPr/>
          <p:nvPr/>
        </p:nvCxnSpPr>
        <p:spPr>
          <a:xfrm>
            <a:off x="-1507144" y="4315991"/>
            <a:ext cx="13770053" cy="0"/>
          </a:xfrm>
          <a:prstGeom prst="straightConnector1">
            <a:avLst/>
          </a:prstGeom>
          <a:noFill/>
          <a:ln cap="flat" cmpd="sng" w="28575">
            <a:solidFill>
              <a:srgbClr val="145DA0"/>
            </a:solidFill>
            <a:prstDash val="solid"/>
            <a:round/>
            <a:headEnd len="sm" w="sm" type="none"/>
            <a:tailEnd len="sm" w="sm" type="none"/>
          </a:ln>
        </p:spPr>
      </p:cxnSp>
      <p:sp>
        <p:nvSpPr>
          <p:cNvPr id="432" name="Google Shape;432;p16"/>
          <p:cNvSpPr txBox="1"/>
          <p:nvPr/>
        </p:nvSpPr>
        <p:spPr>
          <a:xfrm>
            <a:off x="901743" y="1064344"/>
            <a:ext cx="5603832" cy="606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FDFDFD"/>
                </a:solidFill>
                <a:latin typeface="Open Sans ExtraBold"/>
                <a:ea typeface="Open Sans ExtraBold"/>
                <a:cs typeface="Open Sans ExtraBold"/>
                <a:sym typeface="Open Sans ExtraBold"/>
              </a:rPr>
              <a:t>3.TÀI NGUYÊN MẠNG</a:t>
            </a:r>
            <a:endParaRPr/>
          </a:p>
        </p:txBody>
      </p:sp>
      <p:sp>
        <p:nvSpPr>
          <p:cNvPr id="433" name="Google Shape;433;p16"/>
          <p:cNvSpPr txBox="1"/>
          <p:nvPr/>
        </p:nvSpPr>
        <p:spPr>
          <a:xfrm>
            <a:off x="6492028" y="3124634"/>
            <a:ext cx="5770880" cy="476604"/>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Open Sans ExtraBold"/>
                <a:ea typeface="Open Sans ExtraBold"/>
                <a:cs typeface="Open Sans ExtraBold"/>
                <a:sym typeface="Open Sans ExtraBold"/>
              </a:rPr>
              <a:t>3.3 DỊCH VỤ INTERNET</a:t>
            </a:r>
            <a:endParaRPr/>
          </a:p>
        </p:txBody>
      </p:sp>
      <p:grpSp>
        <p:nvGrpSpPr>
          <p:cNvPr id="434" name="Google Shape;434;p16"/>
          <p:cNvGrpSpPr/>
          <p:nvPr/>
        </p:nvGrpSpPr>
        <p:grpSpPr>
          <a:xfrm>
            <a:off x="-266850" y="-197827"/>
            <a:ext cx="1097280" cy="1097280"/>
            <a:chOff x="0" y="0"/>
            <a:chExt cx="812800" cy="812800"/>
          </a:xfrm>
        </p:grpSpPr>
        <p:sp>
          <p:nvSpPr>
            <p:cNvPr id="435" name="Google Shape;43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16</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40" name="Shape 440"/>
        <p:cNvGrpSpPr/>
        <p:nvPr/>
      </p:nvGrpSpPr>
      <p:grpSpPr>
        <a:xfrm>
          <a:off x="0" y="0"/>
          <a:ext cx="0" cy="0"/>
          <a:chOff x="0" y="0"/>
          <a:chExt cx="0" cy="0"/>
        </a:xfrm>
      </p:grpSpPr>
      <p:sp>
        <p:nvSpPr>
          <p:cNvPr id="441" name="Google Shape;441;p17"/>
          <p:cNvSpPr/>
          <p:nvPr/>
        </p:nvSpPr>
        <p:spPr>
          <a:xfrm>
            <a:off x="734695" y="5465830"/>
            <a:ext cx="4154168" cy="820448"/>
          </a:xfrm>
          <a:custGeom>
            <a:rect b="b" l="l" r="r" t="t"/>
            <a:pathLst>
              <a:path extrusionOk="0" h="820448" w="4154168">
                <a:moveTo>
                  <a:pt x="0" y="0"/>
                </a:moveTo>
                <a:lnTo>
                  <a:pt x="4154168" y="0"/>
                </a:lnTo>
                <a:lnTo>
                  <a:pt x="4154168" y="820449"/>
                </a:lnTo>
                <a:lnTo>
                  <a:pt x="0" y="820449"/>
                </a:lnTo>
                <a:lnTo>
                  <a:pt x="0" y="0"/>
                </a:lnTo>
                <a:close/>
              </a:path>
            </a:pathLst>
          </a:custGeom>
          <a:blipFill rotWithShape="1">
            <a:blip r:embed="rId3">
              <a:alphaModFix/>
            </a:blip>
            <a:stretch>
              <a:fillRect b="0" l="0" r="0" t="0"/>
            </a:stretch>
          </a:blipFill>
          <a:ln>
            <a:noFill/>
          </a:ln>
        </p:spPr>
      </p:sp>
      <p:grpSp>
        <p:nvGrpSpPr>
          <p:cNvPr id="442" name="Google Shape;442;p17"/>
          <p:cNvGrpSpPr/>
          <p:nvPr/>
        </p:nvGrpSpPr>
        <p:grpSpPr>
          <a:xfrm>
            <a:off x="707602" y="813094"/>
            <a:ext cx="11541760" cy="5473184"/>
            <a:chOff x="0" y="-28575"/>
            <a:chExt cx="4318457" cy="2047843"/>
          </a:xfrm>
        </p:grpSpPr>
        <p:sp>
          <p:nvSpPr>
            <p:cNvPr id="443" name="Google Shape;443;p17"/>
            <p:cNvSpPr/>
            <p:nvPr/>
          </p:nvSpPr>
          <p:spPr>
            <a:xfrm>
              <a:off x="0" y="0"/>
              <a:ext cx="4318457" cy="2019268"/>
            </a:xfrm>
            <a:custGeom>
              <a:rect b="b" l="l" r="r" t="t"/>
              <a:pathLst>
                <a:path extrusionOk="0" h="2019268" w="4318457">
                  <a:moveTo>
                    <a:pt x="20794" y="0"/>
                  </a:moveTo>
                  <a:lnTo>
                    <a:pt x="4297662" y="0"/>
                  </a:lnTo>
                  <a:cubicBezTo>
                    <a:pt x="4303178" y="0"/>
                    <a:pt x="4308466" y="2191"/>
                    <a:pt x="4312366" y="6090"/>
                  </a:cubicBezTo>
                  <a:cubicBezTo>
                    <a:pt x="4316266" y="9990"/>
                    <a:pt x="4318457" y="15279"/>
                    <a:pt x="4318457" y="20794"/>
                  </a:cubicBezTo>
                  <a:lnTo>
                    <a:pt x="4318457" y="1998474"/>
                  </a:lnTo>
                  <a:cubicBezTo>
                    <a:pt x="4318457" y="2003989"/>
                    <a:pt x="4316266" y="2009278"/>
                    <a:pt x="4312366" y="2013177"/>
                  </a:cubicBezTo>
                  <a:cubicBezTo>
                    <a:pt x="4308466" y="2017077"/>
                    <a:pt x="4303178" y="2019268"/>
                    <a:pt x="4297662" y="2019268"/>
                  </a:cubicBezTo>
                  <a:lnTo>
                    <a:pt x="20794" y="2019268"/>
                  </a:lnTo>
                  <a:cubicBezTo>
                    <a:pt x="15279" y="2019268"/>
                    <a:pt x="9990" y="2017077"/>
                    <a:pt x="6090" y="2013177"/>
                  </a:cubicBezTo>
                  <a:cubicBezTo>
                    <a:pt x="2191" y="2009278"/>
                    <a:pt x="0" y="2003989"/>
                    <a:pt x="0" y="1998474"/>
                  </a:cubicBezTo>
                  <a:lnTo>
                    <a:pt x="0" y="20794"/>
                  </a:lnTo>
                  <a:cubicBezTo>
                    <a:pt x="0" y="15279"/>
                    <a:pt x="2191" y="9990"/>
                    <a:pt x="6090" y="6090"/>
                  </a:cubicBezTo>
                  <a:cubicBezTo>
                    <a:pt x="9990" y="2191"/>
                    <a:pt x="15279" y="0"/>
                    <a:pt x="2079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txBox="1"/>
            <p:nvPr/>
          </p:nvSpPr>
          <p:spPr>
            <a:xfrm>
              <a:off x="0" y="-28575"/>
              <a:ext cx="4318457" cy="2047843"/>
            </a:xfrm>
            <a:prstGeom prst="rect">
              <a:avLst/>
            </a:prstGeom>
            <a:noFill/>
            <a:ln>
              <a:noFill/>
            </a:ln>
          </p:spPr>
          <p:txBody>
            <a:bodyPr anchorCtr="0" anchor="ctr" bIns="36100" lIns="36100" spcFirstLastPara="1" rIns="36100" wrap="square" tIns="36100">
              <a:noAutofit/>
            </a:bodyPr>
            <a:lstStyle/>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5" name="Google Shape;445;p17"/>
          <p:cNvGrpSpPr/>
          <p:nvPr/>
        </p:nvGrpSpPr>
        <p:grpSpPr>
          <a:xfrm>
            <a:off x="11077819" y="5646561"/>
            <a:ext cx="3337277" cy="3337277"/>
            <a:chOff x="0" y="0"/>
            <a:chExt cx="812800" cy="812800"/>
          </a:xfrm>
        </p:grpSpPr>
        <p:sp>
          <p:nvSpPr>
            <p:cNvPr id="446" name="Google Shape;44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8" name="Google Shape;448;p17"/>
          <p:cNvSpPr/>
          <p:nvPr/>
        </p:nvSpPr>
        <p:spPr>
          <a:xfrm>
            <a:off x="734695" y="6286279"/>
            <a:ext cx="11541760" cy="1028921"/>
          </a:xfrm>
          <a:custGeom>
            <a:rect b="b" l="l" r="r" t="t"/>
            <a:pathLst>
              <a:path extrusionOk="0" h="1028921" w="11541760">
                <a:moveTo>
                  <a:pt x="0" y="0"/>
                </a:moveTo>
                <a:lnTo>
                  <a:pt x="11541760" y="0"/>
                </a:lnTo>
                <a:lnTo>
                  <a:pt x="11541760" y="1028921"/>
                </a:lnTo>
                <a:lnTo>
                  <a:pt x="0" y="1028921"/>
                </a:lnTo>
                <a:lnTo>
                  <a:pt x="0" y="0"/>
                </a:lnTo>
                <a:close/>
              </a:path>
            </a:pathLst>
          </a:custGeom>
          <a:blipFill rotWithShape="1">
            <a:blip r:embed="rId3">
              <a:alphaModFix/>
            </a:blip>
            <a:stretch>
              <a:fillRect b="-50634" l="0" r="0" t="-70893"/>
            </a:stretch>
          </a:blipFill>
          <a:ln>
            <a:noFill/>
          </a:ln>
        </p:spPr>
      </p:sp>
      <p:sp>
        <p:nvSpPr>
          <p:cNvPr id="449" name="Google Shape;449;p17"/>
          <p:cNvSpPr txBox="1"/>
          <p:nvPr/>
        </p:nvSpPr>
        <p:spPr>
          <a:xfrm>
            <a:off x="811446" y="1062355"/>
            <a:ext cx="5770880" cy="606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000000"/>
                </a:solidFill>
                <a:latin typeface="Rokkitt"/>
                <a:ea typeface="Rokkitt"/>
                <a:cs typeface="Rokkitt"/>
                <a:sym typeface="Rokkitt"/>
              </a:rPr>
              <a:t>3.1 HỆ THỐNG INTERNET</a:t>
            </a:r>
            <a:endParaRPr/>
          </a:p>
        </p:txBody>
      </p:sp>
      <p:sp>
        <p:nvSpPr>
          <p:cNvPr id="450" name="Google Shape;450;p17"/>
          <p:cNvSpPr/>
          <p:nvPr/>
        </p:nvSpPr>
        <p:spPr>
          <a:xfrm>
            <a:off x="1716196" y="2122051"/>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4">
              <a:alphaModFix/>
            </a:blip>
            <a:stretch>
              <a:fillRect b="0" l="-1757" r="-175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txBox="1"/>
          <p:nvPr/>
        </p:nvSpPr>
        <p:spPr>
          <a:xfrm>
            <a:off x="1619802" y="4736850"/>
            <a:ext cx="4154168" cy="728980"/>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33" u="none" cap="none" strike="noStrike">
                <a:solidFill>
                  <a:srgbClr val="051D40"/>
                </a:solidFill>
                <a:latin typeface="Open Sans ExtraBold"/>
                <a:ea typeface="Open Sans ExtraBold"/>
                <a:cs typeface="Open Sans ExtraBold"/>
                <a:sym typeface="Open Sans ExtraBold"/>
              </a:rPr>
              <a:t>Đường truyền kênh riêng (Leased-line)</a:t>
            </a:r>
            <a:endParaRPr/>
          </a:p>
        </p:txBody>
      </p:sp>
      <p:sp>
        <p:nvSpPr>
          <p:cNvPr id="452" name="Google Shape;452;p17"/>
          <p:cNvSpPr/>
          <p:nvPr/>
        </p:nvSpPr>
        <p:spPr>
          <a:xfrm>
            <a:off x="7601543" y="2336540"/>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5">
              <a:alphaModFix/>
            </a:blip>
            <a:stretch>
              <a:fillRect b="-2711" l="0" r="0" t="-271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17"/>
          <p:cNvCxnSpPr/>
          <p:nvPr/>
        </p:nvCxnSpPr>
        <p:spPr>
          <a:xfrm>
            <a:off x="6492028" y="698329"/>
            <a:ext cx="13547" cy="5587950"/>
          </a:xfrm>
          <a:prstGeom prst="straightConnector1">
            <a:avLst/>
          </a:prstGeom>
          <a:noFill/>
          <a:ln cap="flat" cmpd="sng" w="28575">
            <a:solidFill>
              <a:srgbClr val="145DA0"/>
            </a:solidFill>
            <a:prstDash val="solid"/>
            <a:round/>
            <a:headEnd len="sm" w="sm" type="none"/>
            <a:tailEnd len="sm" w="sm" type="none"/>
          </a:ln>
        </p:spPr>
      </p:cxnSp>
      <p:sp>
        <p:nvSpPr>
          <p:cNvPr id="454" name="Google Shape;454;p17"/>
          <p:cNvSpPr txBox="1"/>
          <p:nvPr/>
        </p:nvSpPr>
        <p:spPr>
          <a:xfrm>
            <a:off x="7601543" y="4848751"/>
            <a:ext cx="3875015" cy="486129"/>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Rokkitt"/>
                <a:ea typeface="Rokkitt"/>
                <a:cs typeface="Rokkitt"/>
                <a:sym typeface="Rokkitt"/>
              </a:rPr>
              <a:t>Wifi 6 </a:t>
            </a:r>
            <a:endParaRPr/>
          </a:p>
        </p:txBody>
      </p:sp>
      <p:grpSp>
        <p:nvGrpSpPr>
          <p:cNvPr id="455" name="Google Shape;455;p17"/>
          <p:cNvGrpSpPr/>
          <p:nvPr/>
        </p:nvGrpSpPr>
        <p:grpSpPr>
          <a:xfrm>
            <a:off x="-266850" y="-197827"/>
            <a:ext cx="1097280" cy="1097280"/>
            <a:chOff x="0" y="0"/>
            <a:chExt cx="812800" cy="812800"/>
          </a:xfrm>
        </p:grpSpPr>
        <p:sp>
          <p:nvSpPr>
            <p:cNvPr id="456" name="Google Shape;45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17</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61" name="Shape 461"/>
        <p:cNvGrpSpPr/>
        <p:nvPr/>
      </p:nvGrpSpPr>
      <p:grpSpPr>
        <a:xfrm>
          <a:off x="0" y="0"/>
          <a:ext cx="0" cy="0"/>
          <a:chOff x="0" y="0"/>
          <a:chExt cx="0" cy="0"/>
        </a:xfrm>
      </p:grpSpPr>
      <p:sp>
        <p:nvSpPr>
          <p:cNvPr id="462" name="Google Shape;462;p18"/>
          <p:cNvSpPr/>
          <p:nvPr/>
        </p:nvSpPr>
        <p:spPr>
          <a:xfrm>
            <a:off x="734695" y="5465830"/>
            <a:ext cx="4154168" cy="820448"/>
          </a:xfrm>
          <a:custGeom>
            <a:rect b="b" l="l" r="r" t="t"/>
            <a:pathLst>
              <a:path extrusionOk="0" h="820448" w="4154168">
                <a:moveTo>
                  <a:pt x="0" y="0"/>
                </a:moveTo>
                <a:lnTo>
                  <a:pt x="4154168" y="0"/>
                </a:lnTo>
                <a:lnTo>
                  <a:pt x="4154168" y="820449"/>
                </a:lnTo>
                <a:lnTo>
                  <a:pt x="0" y="820449"/>
                </a:lnTo>
                <a:lnTo>
                  <a:pt x="0" y="0"/>
                </a:lnTo>
                <a:close/>
              </a:path>
            </a:pathLst>
          </a:custGeom>
          <a:blipFill rotWithShape="1">
            <a:blip r:embed="rId3">
              <a:alphaModFix/>
            </a:blip>
            <a:stretch>
              <a:fillRect b="0" l="0" r="0" t="0"/>
            </a:stretch>
          </a:blipFill>
          <a:ln>
            <a:noFill/>
          </a:ln>
        </p:spPr>
      </p:sp>
      <p:grpSp>
        <p:nvGrpSpPr>
          <p:cNvPr id="463" name="Google Shape;463;p18"/>
          <p:cNvGrpSpPr/>
          <p:nvPr/>
        </p:nvGrpSpPr>
        <p:grpSpPr>
          <a:xfrm>
            <a:off x="865104" y="655149"/>
            <a:ext cx="11541760" cy="5631130"/>
            <a:chOff x="0" y="-28575"/>
            <a:chExt cx="4318457" cy="2106939"/>
          </a:xfrm>
        </p:grpSpPr>
        <p:sp>
          <p:nvSpPr>
            <p:cNvPr id="464" name="Google Shape;464;p18"/>
            <p:cNvSpPr/>
            <p:nvPr/>
          </p:nvSpPr>
          <p:spPr>
            <a:xfrm>
              <a:off x="0" y="0"/>
              <a:ext cx="4318457" cy="2078364"/>
            </a:xfrm>
            <a:custGeom>
              <a:rect b="b" l="l" r="r" t="t"/>
              <a:pathLst>
                <a:path extrusionOk="0" h="2078364" w="4318457">
                  <a:moveTo>
                    <a:pt x="20794" y="0"/>
                  </a:moveTo>
                  <a:lnTo>
                    <a:pt x="4297662" y="0"/>
                  </a:lnTo>
                  <a:cubicBezTo>
                    <a:pt x="4303178" y="0"/>
                    <a:pt x="4308466" y="2191"/>
                    <a:pt x="4312366" y="6090"/>
                  </a:cubicBezTo>
                  <a:cubicBezTo>
                    <a:pt x="4316266" y="9990"/>
                    <a:pt x="4318457" y="15279"/>
                    <a:pt x="4318457" y="20794"/>
                  </a:cubicBezTo>
                  <a:lnTo>
                    <a:pt x="4318457" y="2057570"/>
                  </a:lnTo>
                  <a:cubicBezTo>
                    <a:pt x="4318457" y="2063085"/>
                    <a:pt x="4316266" y="2068374"/>
                    <a:pt x="4312366" y="2072274"/>
                  </a:cubicBezTo>
                  <a:cubicBezTo>
                    <a:pt x="4308466" y="2076174"/>
                    <a:pt x="4303178" y="2078364"/>
                    <a:pt x="4297662" y="2078364"/>
                  </a:cubicBezTo>
                  <a:lnTo>
                    <a:pt x="20794" y="2078364"/>
                  </a:lnTo>
                  <a:cubicBezTo>
                    <a:pt x="15279" y="2078364"/>
                    <a:pt x="9990" y="2076174"/>
                    <a:pt x="6090" y="2072274"/>
                  </a:cubicBezTo>
                  <a:cubicBezTo>
                    <a:pt x="2191" y="2068374"/>
                    <a:pt x="0" y="2063085"/>
                    <a:pt x="0" y="2057570"/>
                  </a:cubicBezTo>
                  <a:lnTo>
                    <a:pt x="0" y="20794"/>
                  </a:lnTo>
                  <a:cubicBezTo>
                    <a:pt x="0" y="15279"/>
                    <a:pt x="2191" y="9990"/>
                    <a:pt x="6090" y="6090"/>
                  </a:cubicBezTo>
                  <a:cubicBezTo>
                    <a:pt x="9990" y="2191"/>
                    <a:pt x="15279" y="0"/>
                    <a:pt x="2079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txBox="1"/>
            <p:nvPr/>
          </p:nvSpPr>
          <p:spPr>
            <a:xfrm>
              <a:off x="0" y="-28575"/>
              <a:ext cx="4318457" cy="2106939"/>
            </a:xfrm>
            <a:prstGeom prst="rect">
              <a:avLst/>
            </a:prstGeom>
            <a:noFill/>
            <a:ln>
              <a:noFill/>
            </a:ln>
          </p:spPr>
          <p:txBody>
            <a:bodyPr anchorCtr="0" anchor="ctr" bIns="36100" lIns="36100" spcFirstLastPara="1" rIns="36100" wrap="square" tIns="36100">
              <a:noAutofit/>
            </a:bodyPr>
            <a:lstStyle/>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6" name="Google Shape;466;p18"/>
          <p:cNvGrpSpPr/>
          <p:nvPr/>
        </p:nvGrpSpPr>
        <p:grpSpPr>
          <a:xfrm>
            <a:off x="11077819" y="5646561"/>
            <a:ext cx="3337277" cy="3337277"/>
            <a:chOff x="0" y="0"/>
            <a:chExt cx="812800" cy="812800"/>
          </a:xfrm>
        </p:grpSpPr>
        <p:sp>
          <p:nvSpPr>
            <p:cNvPr id="467" name="Google Shape;46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9" name="Google Shape;469;p18"/>
          <p:cNvSpPr/>
          <p:nvPr/>
        </p:nvSpPr>
        <p:spPr>
          <a:xfrm>
            <a:off x="734695" y="6286279"/>
            <a:ext cx="11541760" cy="1028921"/>
          </a:xfrm>
          <a:custGeom>
            <a:rect b="b" l="l" r="r" t="t"/>
            <a:pathLst>
              <a:path extrusionOk="0" h="1028921" w="11541760">
                <a:moveTo>
                  <a:pt x="0" y="0"/>
                </a:moveTo>
                <a:lnTo>
                  <a:pt x="11541760" y="0"/>
                </a:lnTo>
                <a:lnTo>
                  <a:pt x="11541760" y="1028921"/>
                </a:lnTo>
                <a:lnTo>
                  <a:pt x="0" y="1028921"/>
                </a:lnTo>
                <a:lnTo>
                  <a:pt x="0" y="0"/>
                </a:lnTo>
                <a:close/>
              </a:path>
            </a:pathLst>
          </a:custGeom>
          <a:blipFill rotWithShape="1">
            <a:blip r:embed="rId3">
              <a:alphaModFix/>
            </a:blip>
            <a:stretch>
              <a:fillRect b="-50634" l="0" r="0" t="-70893"/>
            </a:stretch>
          </a:blipFill>
          <a:ln>
            <a:noFill/>
          </a:ln>
        </p:spPr>
      </p:sp>
      <p:sp>
        <p:nvSpPr>
          <p:cNvPr id="470" name="Google Shape;470;p18"/>
          <p:cNvSpPr txBox="1"/>
          <p:nvPr/>
        </p:nvSpPr>
        <p:spPr>
          <a:xfrm>
            <a:off x="865104" y="1244635"/>
            <a:ext cx="5640471" cy="486127"/>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Rokkitt"/>
                <a:ea typeface="Rokkitt"/>
                <a:cs typeface="Rokkitt"/>
                <a:sym typeface="Rokkitt"/>
              </a:rPr>
              <a:t>3.2 MẠNG LAN INTERNET</a:t>
            </a:r>
            <a:endParaRPr/>
          </a:p>
        </p:txBody>
      </p:sp>
      <p:sp>
        <p:nvSpPr>
          <p:cNvPr id="471" name="Google Shape;471;p18"/>
          <p:cNvSpPr/>
          <p:nvPr/>
        </p:nvSpPr>
        <p:spPr>
          <a:xfrm>
            <a:off x="1830133" y="2204595"/>
            <a:ext cx="3743176" cy="2372573"/>
          </a:xfrm>
          <a:custGeom>
            <a:rect b="b" l="l" r="r" t="t"/>
            <a:pathLst>
              <a:path extrusionOk="0" h="2372573" w="3743176">
                <a:moveTo>
                  <a:pt x="0" y="0"/>
                </a:moveTo>
                <a:lnTo>
                  <a:pt x="3743176" y="0"/>
                </a:lnTo>
                <a:lnTo>
                  <a:pt x="3743176" y="2372573"/>
                </a:lnTo>
                <a:lnTo>
                  <a:pt x="0" y="2372573"/>
                </a:lnTo>
                <a:lnTo>
                  <a:pt x="0" y="0"/>
                </a:lnTo>
                <a:close/>
              </a:path>
            </a:pathLst>
          </a:custGeom>
          <a:blipFill rotWithShape="1">
            <a:blip r:embed="rId4">
              <a:alphaModFix/>
            </a:blip>
            <a:stretch>
              <a:fillRect b="-37334" l="0" r="-3754" t="-20474"/>
            </a:stretch>
          </a:blipFill>
          <a:ln>
            <a:noFill/>
          </a:ln>
        </p:spPr>
      </p:sp>
      <p:cxnSp>
        <p:nvCxnSpPr>
          <p:cNvPr id="472" name="Google Shape;472;p18"/>
          <p:cNvCxnSpPr/>
          <p:nvPr/>
        </p:nvCxnSpPr>
        <p:spPr>
          <a:xfrm>
            <a:off x="6492028" y="698329"/>
            <a:ext cx="13547" cy="5587950"/>
          </a:xfrm>
          <a:prstGeom prst="straightConnector1">
            <a:avLst/>
          </a:prstGeom>
          <a:noFill/>
          <a:ln cap="flat" cmpd="sng" w="28575">
            <a:solidFill>
              <a:srgbClr val="145DA0"/>
            </a:solidFill>
            <a:prstDash val="solid"/>
            <a:round/>
            <a:headEnd len="sm" w="sm" type="none"/>
            <a:tailEnd len="sm" w="sm" type="none"/>
          </a:ln>
        </p:spPr>
      </p:cxnSp>
      <p:sp>
        <p:nvSpPr>
          <p:cNvPr id="473" name="Google Shape;473;p18"/>
          <p:cNvSpPr txBox="1"/>
          <p:nvPr/>
        </p:nvSpPr>
        <p:spPr>
          <a:xfrm>
            <a:off x="1724626" y="4883219"/>
            <a:ext cx="3770269" cy="457681"/>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b="1" i="0" lang="en-US" sz="2631" u="none" cap="none" strike="noStrike">
                <a:solidFill>
                  <a:srgbClr val="000000"/>
                </a:solidFill>
                <a:latin typeface="Rokkitt"/>
                <a:ea typeface="Rokkitt"/>
                <a:cs typeface="Rokkitt"/>
                <a:sym typeface="Rokkitt"/>
              </a:rPr>
              <a:t> Mạng LAN</a:t>
            </a:r>
            <a:endParaRPr/>
          </a:p>
        </p:txBody>
      </p:sp>
      <p:sp>
        <p:nvSpPr>
          <p:cNvPr id="474" name="Google Shape;474;p18"/>
          <p:cNvSpPr txBox="1"/>
          <p:nvPr/>
        </p:nvSpPr>
        <p:spPr>
          <a:xfrm>
            <a:off x="7001390" y="1244635"/>
            <a:ext cx="5275065" cy="486127"/>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000000"/>
                </a:solidFill>
                <a:latin typeface="Rokkitt"/>
                <a:ea typeface="Rokkitt"/>
                <a:cs typeface="Rokkitt"/>
                <a:sym typeface="Rokkitt"/>
              </a:rPr>
              <a:t>3.3 DỊCH VỤ INTERNET</a:t>
            </a:r>
            <a:endParaRPr/>
          </a:p>
        </p:txBody>
      </p:sp>
      <p:sp>
        <p:nvSpPr>
          <p:cNvPr id="475" name="Google Shape;475;p18"/>
          <p:cNvSpPr/>
          <p:nvPr/>
        </p:nvSpPr>
        <p:spPr>
          <a:xfrm>
            <a:off x="7426748" y="2204595"/>
            <a:ext cx="3960933" cy="2228248"/>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5">
              <a:alphaModFix/>
            </a:blip>
            <a:stretch>
              <a:fillRect b="-19529" l="0" r="0" t="-1953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txBox="1"/>
          <p:nvPr/>
        </p:nvSpPr>
        <p:spPr>
          <a:xfrm>
            <a:off x="7501255" y="4902269"/>
            <a:ext cx="4068677" cy="356447"/>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33" u="none" cap="none" strike="noStrike">
                <a:solidFill>
                  <a:srgbClr val="051D40"/>
                </a:solidFill>
                <a:latin typeface="Open Sans ExtraBold"/>
                <a:ea typeface="Open Sans ExtraBold"/>
                <a:cs typeface="Open Sans ExtraBold"/>
                <a:sym typeface="Open Sans ExtraBold"/>
              </a:rPr>
              <a:t>FTTH (Fiber-To-The-Home)</a:t>
            </a:r>
            <a:endParaRPr/>
          </a:p>
        </p:txBody>
      </p:sp>
      <p:grpSp>
        <p:nvGrpSpPr>
          <p:cNvPr id="477" name="Google Shape;477;p18"/>
          <p:cNvGrpSpPr/>
          <p:nvPr/>
        </p:nvGrpSpPr>
        <p:grpSpPr>
          <a:xfrm>
            <a:off x="-266850" y="-197827"/>
            <a:ext cx="1097280" cy="1097280"/>
            <a:chOff x="0" y="0"/>
            <a:chExt cx="812800" cy="812800"/>
          </a:xfrm>
        </p:grpSpPr>
        <p:sp>
          <p:nvSpPr>
            <p:cNvPr id="478" name="Google Shape;47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18</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83" name="Shape 483"/>
        <p:cNvGrpSpPr/>
        <p:nvPr/>
      </p:nvGrpSpPr>
      <p:grpSpPr>
        <a:xfrm>
          <a:off x="0" y="0"/>
          <a:ext cx="0" cy="0"/>
          <a:chOff x="0" y="0"/>
          <a:chExt cx="0" cy="0"/>
        </a:xfrm>
      </p:grpSpPr>
      <p:sp>
        <p:nvSpPr>
          <p:cNvPr id="484" name="Google Shape;484;p19"/>
          <p:cNvSpPr/>
          <p:nvPr/>
        </p:nvSpPr>
        <p:spPr>
          <a:xfrm>
            <a:off x="734695" y="5465830"/>
            <a:ext cx="4154168" cy="820448"/>
          </a:xfrm>
          <a:custGeom>
            <a:rect b="b" l="l" r="r" t="t"/>
            <a:pathLst>
              <a:path extrusionOk="0" h="820448" w="4154168">
                <a:moveTo>
                  <a:pt x="0" y="0"/>
                </a:moveTo>
                <a:lnTo>
                  <a:pt x="4154168" y="0"/>
                </a:lnTo>
                <a:lnTo>
                  <a:pt x="4154168" y="820449"/>
                </a:lnTo>
                <a:lnTo>
                  <a:pt x="0" y="820449"/>
                </a:lnTo>
                <a:lnTo>
                  <a:pt x="0" y="0"/>
                </a:lnTo>
                <a:close/>
              </a:path>
            </a:pathLst>
          </a:custGeom>
          <a:blipFill rotWithShape="1">
            <a:blip r:embed="rId3">
              <a:alphaModFix/>
            </a:blip>
            <a:stretch>
              <a:fillRect b="0" l="0" r="0" t="0"/>
            </a:stretch>
          </a:blipFill>
          <a:ln>
            <a:noFill/>
          </a:ln>
        </p:spPr>
      </p:sp>
      <p:grpSp>
        <p:nvGrpSpPr>
          <p:cNvPr id="485" name="Google Shape;485;p19"/>
          <p:cNvGrpSpPr/>
          <p:nvPr/>
        </p:nvGrpSpPr>
        <p:grpSpPr>
          <a:xfrm>
            <a:off x="721148" y="655149"/>
            <a:ext cx="11541760" cy="5631130"/>
            <a:chOff x="0" y="-28575"/>
            <a:chExt cx="4318457" cy="2106939"/>
          </a:xfrm>
        </p:grpSpPr>
        <p:sp>
          <p:nvSpPr>
            <p:cNvPr id="486" name="Google Shape;486;p19"/>
            <p:cNvSpPr/>
            <p:nvPr/>
          </p:nvSpPr>
          <p:spPr>
            <a:xfrm>
              <a:off x="0" y="0"/>
              <a:ext cx="4318457" cy="2078364"/>
            </a:xfrm>
            <a:custGeom>
              <a:rect b="b" l="l" r="r" t="t"/>
              <a:pathLst>
                <a:path extrusionOk="0" h="2078364" w="4318457">
                  <a:moveTo>
                    <a:pt x="20794" y="0"/>
                  </a:moveTo>
                  <a:lnTo>
                    <a:pt x="4297662" y="0"/>
                  </a:lnTo>
                  <a:cubicBezTo>
                    <a:pt x="4303178" y="0"/>
                    <a:pt x="4308466" y="2191"/>
                    <a:pt x="4312366" y="6090"/>
                  </a:cubicBezTo>
                  <a:cubicBezTo>
                    <a:pt x="4316266" y="9990"/>
                    <a:pt x="4318457" y="15279"/>
                    <a:pt x="4318457" y="20794"/>
                  </a:cubicBezTo>
                  <a:lnTo>
                    <a:pt x="4318457" y="2057570"/>
                  </a:lnTo>
                  <a:cubicBezTo>
                    <a:pt x="4318457" y="2063085"/>
                    <a:pt x="4316266" y="2068374"/>
                    <a:pt x="4312366" y="2072274"/>
                  </a:cubicBezTo>
                  <a:cubicBezTo>
                    <a:pt x="4308466" y="2076174"/>
                    <a:pt x="4303178" y="2078364"/>
                    <a:pt x="4297662" y="2078364"/>
                  </a:cubicBezTo>
                  <a:lnTo>
                    <a:pt x="20794" y="2078364"/>
                  </a:lnTo>
                  <a:cubicBezTo>
                    <a:pt x="15279" y="2078364"/>
                    <a:pt x="9990" y="2076174"/>
                    <a:pt x="6090" y="2072274"/>
                  </a:cubicBezTo>
                  <a:cubicBezTo>
                    <a:pt x="2191" y="2068374"/>
                    <a:pt x="0" y="2063085"/>
                    <a:pt x="0" y="2057570"/>
                  </a:cubicBezTo>
                  <a:lnTo>
                    <a:pt x="0" y="20794"/>
                  </a:lnTo>
                  <a:cubicBezTo>
                    <a:pt x="0" y="15279"/>
                    <a:pt x="2191" y="9990"/>
                    <a:pt x="6090" y="6090"/>
                  </a:cubicBezTo>
                  <a:cubicBezTo>
                    <a:pt x="9990" y="2191"/>
                    <a:pt x="15279" y="0"/>
                    <a:pt x="2079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txBox="1"/>
            <p:nvPr/>
          </p:nvSpPr>
          <p:spPr>
            <a:xfrm>
              <a:off x="0" y="-28575"/>
              <a:ext cx="4318457" cy="2106939"/>
            </a:xfrm>
            <a:prstGeom prst="rect">
              <a:avLst/>
            </a:prstGeom>
            <a:noFill/>
            <a:ln>
              <a:noFill/>
            </a:ln>
          </p:spPr>
          <p:txBody>
            <a:bodyPr anchorCtr="0" anchor="ctr" bIns="36100" lIns="36100" spcFirstLastPara="1" rIns="36100" wrap="square" tIns="36100">
              <a:noAutofit/>
            </a:bodyPr>
            <a:lstStyle/>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8" name="Google Shape;488;p19"/>
          <p:cNvGrpSpPr/>
          <p:nvPr/>
        </p:nvGrpSpPr>
        <p:grpSpPr>
          <a:xfrm>
            <a:off x="11077819" y="5646561"/>
            <a:ext cx="3337277" cy="3337277"/>
            <a:chOff x="0" y="0"/>
            <a:chExt cx="812800" cy="812800"/>
          </a:xfrm>
        </p:grpSpPr>
        <p:sp>
          <p:nvSpPr>
            <p:cNvPr id="489" name="Google Shape;48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1" name="Google Shape;491;p19"/>
          <p:cNvSpPr/>
          <p:nvPr/>
        </p:nvSpPr>
        <p:spPr>
          <a:xfrm>
            <a:off x="734695" y="6286279"/>
            <a:ext cx="11541760" cy="1028921"/>
          </a:xfrm>
          <a:custGeom>
            <a:rect b="b" l="l" r="r" t="t"/>
            <a:pathLst>
              <a:path extrusionOk="0" h="1028921" w="11541760">
                <a:moveTo>
                  <a:pt x="0" y="0"/>
                </a:moveTo>
                <a:lnTo>
                  <a:pt x="11541760" y="0"/>
                </a:lnTo>
                <a:lnTo>
                  <a:pt x="11541760" y="1028921"/>
                </a:lnTo>
                <a:lnTo>
                  <a:pt x="0" y="1028921"/>
                </a:lnTo>
                <a:lnTo>
                  <a:pt x="0" y="0"/>
                </a:lnTo>
                <a:close/>
              </a:path>
            </a:pathLst>
          </a:custGeom>
          <a:blipFill rotWithShape="1">
            <a:blip r:embed="rId3">
              <a:alphaModFix/>
            </a:blip>
            <a:stretch>
              <a:fillRect b="-50634" l="0" r="0" t="-70893"/>
            </a:stretch>
          </a:blipFill>
          <a:ln>
            <a:noFill/>
          </a:ln>
        </p:spPr>
      </p:sp>
      <p:sp>
        <p:nvSpPr>
          <p:cNvPr id="492" name="Google Shape;492;p19"/>
          <p:cNvSpPr/>
          <p:nvPr/>
        </p:nvSpPr>
        <p:spPr>
          <a:xfrm>
            <a:off x="5881214" y="1845503"/>
            <a:ext cx="5469457" cy="3076877"/>
          </a:xfrm>
          <a:custGeom>
            <a:rect b="b" l="l" r="r" t="t"/>
            <a:pathLst>
              <a:path extrusionOk="0"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4">
              <a:alphaModFix/>
            </a:blip>
            <a:stretch>
              <a:fillRect b="-14612" l="0" r="0" t="-1461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txBox="1"/>
          <p:nvPr/>
        </p:nvSpPr>
        <p:spPr>
          <a:xfrm>
            <a:off x="830430" y="3127405"/>
            <a:ext cx="4905002" cy="677263"/>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1" i="0" lang="en-US" sz="3911" u="none" cap="none" strike="noStrike">
                <a:solidFill>
                  <a:srgbClr val="000000"/>
                </a:solidFill>
                <a:latin typeface="Rokkitt"/>
                <a:ea typeface="Rokkitt"/>
                <a:cs typeface="Rokkitt"/>
                <a:sym typeface="Rokkitt"/>
              </a:rPr>
              <a:t>3.4 ĐƯỜNG TRUYỀN</a:t>
            </a:r>
            <a:endParaRPr/>
          </a:p>
        </p:txBody>
      </p:sp>
      <p:grpSp>
        <p:nvGrpSpPr>
          <p:cNvPr id="494" name="Google Shape;494;p19"/>
          <p:cNvGrpSpPr/>
          <p:nvPr/>
        </p:nvGrpSpPr>
        <p:grpSpPr>
          <a:xfrm>
            <a:off x="-266850" y="-197827"/>
            <a:ext cx="1097280" cy="1097280"/>
            <a:chOff x="0" y="0"/>
            <a:chExt cx="812800" cy="812800"/>
          </a:xfrm>
        </p:grpSpPr>
        <p:sp>
          <p:nvSpPr>
            <p:cNvPr id="495" name="Google Shape;49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19</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2"/>
          <p:cNvGrpSpPr/>
          <p:nvPr/>
        </p:nvGrpSpPr>
        <p:grpSpPr>
          <a:xfrm>
            <a:off x="10326954" y="-301441"/>
            <a:ext cx="2819044" cy="7840928"/>
            <a:chOff x="0" y="-28575"/>
            <a:chExt cx="1044090" cy="2904047"/>
          </a:xfrm>
        </p:grpSpPr>
        <p:sp>
          <p:nvSpPr>
            <p:cNvPr id="118" name="Google Shape;118;p2"/>
            <p:cNvSpPr/>
            <p:nvPr/>
          </p:nvSpPr>
          <p:spPr>
            <a:xfrm>
              <a:off x="0" y="0"/>
              <a:ext cx="1044090" cy="2875472"/>
            </a:xfrm>
            <a:custGeom>
              <a:rect b="b" l="l" r="r" t="t"/>
              <a:pathLst>
                <a:path extrusionOk="0" h="2875472" w="1044090">
                  <a:moveTo>
                    <a:pt x="0" y="0"/>
                  </a:moveTo>
                  <a:lnTo>
                    <a:pt x="1044090" y="0"/>
                  </a:lnTo>
                  <a:lnTo>
                    <a:pt x="1044090" y="2875472"/>
                  </a:lnTo>
                  <a:lnTo>
                    <a:pt x="0" y="2875472"/>
                  </a:lnTo>
                  <a:close/>
                </a:path>
              </a:pathLst>
            </a:custGeom>
            <a:solidFill>
              <a:srgbClr val="145DA0"/>
            </a:solidFill>
            <a:ln>
              <a:noFill/>
            </a:ln>
          </p:spPr>
        </p:sp>
        <p:sp>
          <p:nvSpPr>
            <p:cNvPr id="119" name="Google Shape;119;p2"/>
            <p:cNvSpPr txBox="1"/>
            <p:nvPr/>
          </p:nvSpPr>
          <p:spPr>
            <a:xfrm>
              <a:off x="0" y="-28575"/>
              <a:ext cx="1044090" cy="290404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2"/>
          <p:cNvSpPr/>
          <p:nvPr/>
        </p:nvSpPr>
        <p:spPr>
          <a:xfrm rot="5400000">
            <a:off x="1310885" y="2499637"/>
            <a:ext cx="363333" cy="322376"/>
          </a:xfrm>
          <a:custGeom>
            <a:rect b="b" l="l" r="r" t="t"/>
            <a:pathLst>
              <a:path extrusionOk="0" h="322376" w="363333">
                <a:moveTo>
                  <a:pt x="0" y="0"/>
                </a:moveTo>
                <a:lnTo>
                  <a:pt x="363333" y="0"/>
                </a:lnTo>
                <a:lnTo>
                  <a:pt x="363333" y="322375"/>
                </a:lnTo>
                <a:lnTo>
                  <a:pt x="0" y="322375"/>
                </a:lnTo>
                <a:lnTo>
                  <a:pt x="0" y="0"/>
                </a:lnTo>
                <a:close/>
              </a:path>
            </a:pathLst>
          </a:custGeom>
          <a:blipFill rotWithShape="1">
            <a:blip r:embed="rId3">
              <a:alphaModFix/>
            </a:blip>
            <a:stretch>
              <a:fillRect b="0" l="0" r="0" t="0"/>
            </a:stretch>
          </a:blipFill>
          <a:ln>
            <a:noFill/>
          </a:ln>
        </p:spPr>
      </p:sp>
      <p:sp>
        <p:nvSpPr>
          <p:cNvPr id="121" name="Google Shape;121;p2"/>
          <p:cNvSpPr/>
          <p:nvPr/>
        </p:nvSpPr>
        <p:spPr>
          <a:xfrm rot="5400000">
            <a:off x="1258071" y="3804463"/>
            <a:ext cx="363333" cy="322376"/>
          </a:xfrm>
          <a:custGeom>
            <a:rect b="b" l="l" r="r" t="t"/>
            <a:pathLst>
              <a:path extrusionOk="0" h="322376" w="363333">
                <a:moveTo>
                  <a:pt x="0" y="0"/>
                </a:moveTo>
                <a:lnTo>
                  <a:pt x="363333" y="0"/>
                </a:lnTo>
                <a:lnTo>
                  <a:pt x="363333" y="322375"/>
                </a:lnTo>
                <a:lnTo>
                  <a:pt x="0" y="322375"/>
                </a:lnTo>
                <a:lnTo>
                  <a:pt x="0" y="0"/>
                </a:lnTo>
                <a:close/>
              </a:path>
            </a:pathLst>
          </a:custGeom>
          <a:blipFill rotWithShape="1">
            <a:blip r:embed="rId3">
              <a:alphaModFix/>
            </a:blip>
            <a:stretch>
              <a:fillRect b="0" l="0" r="0" t="0"/>
            </a:stretch>
          </a:blipFill>
          <a:ln>
            <a:noFill/>
          </a:ln>
        </p:spPr>
      </p:sp>
      <p:sp>
        <p:nvSpPr>
          <p:cNvPr id="122" name="Google Shape;122;p2"/>
          <p:cNvSpPr/>
          <p:nvPr/>
        </p:nvSpPr>
        <p:spPr>
          <a:xfrm rot="5400000">
            <a:off x="1258071" y="6422492"/>
            <a:ext cx="363333" cy="322376"/>
          </a:xfrm>
          <a:custGeom>
            <a:rect b="b" l="l" r="r" t="t"/>
            <a:pathLst>
              <a:path extrusionOk="0" h="322376" w="363333">
                <a:moveTo>
                  <a:pt x="0" y="0"/>
                </a:moveTo>
                <a:lnTo>
                  <a:pt x="363333" y="0"/>
                </a:lnTo>
                <a:lnTo>
                  <a:pt x="363333" y="322376"/>
                </a:lnTo>
                <a:lnTo>
                  <a:pt x="0" y="322376"/>
                </a:lnTo>
                <a:lnTo>
                  <a:pt x="0" y="0"/>
                </a:lnTo>
                <a:close/>
              </a:path>
            </a:pathLst>
          </a:custGeom>
          <a:blipFill rotWithShape="1">
            <a:blip r:embed="rId3">
              <a:alphaModFix/>
            </a:blip>
            <a:stretch>
              <a:fillRect b="0" l="0" r="0" t="0"/>
            </a:stretch>
          </a:blipFill>
          <a:ln>
            <a:noFill/>
          </a:ln>
        </p:spPr>
      </p:sp>
      <p:sp>
        <p:nvSpPr>
          <p:cNvPr id="123" name="Google Shape;123;p2"/>
          <p:cNvSpPr/>
          <p:nvPr/>
        </p:nvSpPr>
        <p:spPr>
          <a:xfrm rot="5400000">
            <a:off x="1258071" y="5118677"/>
            <a:ext cx="363333" cy="322376"/>
          </a:xfrm>
          <a:custGeom>
            <a:rect b="b" l="l" r="r" t="t"/>
            <a:pathLst>
              <a:path extrusionOk="0" h="322376" w="363333">
                <a:moveTo>
                  <a:pt x="0" y="0"/>
                </a:moveTo>
                <a:lnTo>
                  <a:pt x="363333" y="0"/>
                </a:lnTo>
                <a:lnTo>
                  <a:pt x="363333" y="322375"/>
                </a:lnTo>
                <a:lnTo>
                  <a:pt x="0" y="322375"/>
                </a:lnTo>
                <a:lnTo>
                  <a:pt x="0" y="0"/>
                </a:lnTo>
                <a:close/>
              </a:path>
            </a:pathLst>
          </a:custGeom>
          <a:blipFill rotWithShape="1">
            <a:blip r:embed="rId3">
              <a:alphaModFix/>
            </a:blip>
            <a:stretch>
              <a:fillRect b="0" l="0" r="0" t="0"/>
            </a:stretch>
          </a:blipFill>
          <a:ln>
            <a:noFill/>
          </a:ln>
        </p:spPr>
      </p:sp>
      <p:sp>
        <p:nvSpPr>
          <p:cNvPr id="124" name="Google Shape;124;p2"/>
          <p:cNvSpPr txBox="1"/>
          <p:nvPr/>
        </p:nvSpPr>
        <p:spPr>
          <a:xfrm>
            <a:off x="2038942" y="636270"/>
            <a:ext cx="5376433" cy="88420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205" u="none" cap="none" strike="noStrike">
                <a:solidFill>
                  <a:srgbClr val="051D40"/>
                </a:solidFill>
                <a:latin typeface="Open Sans ExtraBold"/>
                <a:ea typeface="Open Sans ExtraBold"/>
                <a:cs typeface="Open Sans ExtraBold"/>
                <a:sym typeface="Open Sans ExtraBold"/>
              </a:rPr>
              <a:t>Mục Lục</a:t>
            </a:r>
            <a:endParaRPr/>
          </a:p>
        </p:txBody>
      </p:sp>
      <p:sp>
        <p:nvSpPr>
          <p:cNvPr id="125" name="Google Shape;125;p2"/>
          <p:cNvSpPr txBox="1"/>
          <p:nvPr/>
        </p:nvSpPr>
        <p:spPr>
          <a:xfrm>
            <a:off x="1653739" y="2420516"/>
            <a:ext cx="5174328" cy="404781"/>
          </a:xfrm>
          <a:prstGeom prst="rect">
            <a:avLst/>
          </a:prstGeom>
          <a:noFill/>
          <a:ln>
            <a:noFill/>
          </a:ln>
        </p:spPr>
        <p:txBody>
          <a:bodyPr anchorCtr="0" anchor="t" bIns="0" lIns="0" spcFirstLastPara="1" rIns="0" wrap="square" tIns="0">
            <a:spAutoFit/>
          </a:bodyPr>
          <a:lstStyle/>
          <a:p>
            <a:pPr indent="0" lvl="0" marL="0" marR="0" rtl="0" algn="l">
              <a:lnSpc>
                <a:spcPct val="140034"/>
              </a:lnSpc>
              <a:spcBef>
                <a:spcPts val="0"/>
              </a:spcBef>
              <a:spcAft>
                <a:spcPts val="0"/>
              </a:spcAft>
              <a:buNone/>
            </a:pPr>
            <a:r>
              <a:rPr b="0" i="0" lang="en-US" sz="2313" u="sng" cap="none" strike="noStrike">
                <a:solidFill>
                  <a:srgbClr val="051D40"/>
                </a:solidFill>
                <a:latin typeface="Rokkitt Medium"/>
                <a:ea typeface="Rokkitt Medium"/>
                <a:cs typeface="Rokkitt Medium"/>
                <a:sym typeface="Rokkitt Medium"/>
                <a:hlinkClick r:id="rId4">
                  <a:extLst>
                    <a:ext uri="{A12FA001-AC4F-418D-AE19-62706E023703}">
                      <ahyp:hlinkClr val="tx"/>
                    </a:ext>
                  </a:extLst>
                </a:hlinkClick>
              </a:rPr>
              <a:t>TỔNG QUAN CẤU TẠO CSHT CNTT</a:t>
            </a:r>
            <a:endParaRPr/>
          </a:p>
        </p:txBody>
      </p:sp>
      <p:sp>
        <p:nvSpPr>
          <p:cNvPr id="126" name="Google Shape;126;p2"/>
          <p:cNvSpPr txBox="1"/>
          <p:nvPr/>
        </p:nvSpPr>
        <p:spPr>
          <a:xfrm>
            <a:off x="7180405" y="2475506"/>
            <a:ext cx="469939" cy="404781"/>
          </a:xfrm>
          <a:prstGeom prst="rect">
            <a:avLst/>
          </a:prstGeom>
          <a:noFill/>
          <a:ln>
            <a:noFill/>
          </a:ln>
        </p:spPr>
        <p:txBody>
          <a:bodyPr anchorCtr="0" anchor="t" bIns="0" lIns="0" spcFirstLastPara="1" rIns="0" wrap="square" tIns="0">
            <a:spAutoFit/>
          </a:bodyPr>
          <a:lstStyle/>
          <a:p>
            <a:pPr indent="0" lvl="0" marL="0" marR="0" rtl="0" algn="r">
              <a:lnSpc>
                <a:spcPct val="140034"/>
              </a:lnSpc>
              <a:spcBef>
                <a:spcPts val="0"/>
              </a:spcBef>
              <a:spcAft>
                <a:spcPts val="0"/>
              </a:spcAft>
              <a:buNone/>
            </a:pPr>
            <a:r>
              <a:rPr b="0" i="0" lang="en-US" sz="2313" u="none" cap="none" strike="noStrike">
                <a:solidFill>
                  <a:srgbClr val="051D40"/>
                </a:solidFill>
                <a:latin typeface="Rokkitt Medium"/>
                <a:ea typeface="Rokkitt Medium"/>
                <a:cs typeface="Rokkitt Medium"/>
                <a:sym typeface="Rokkitt Medium"/>
              </a:rPr>
              <a:t>04</a:t>
            </a:r>
            <a:endParaRPr/>
          </a:p>
        </p:txBody>
      </p:sp>
      <p:sp>
        <p:nvSpPr>
          <p:cNvPr id="127" name="Google Shape;127;p2"/>
          <p:cNvSpPr txBox="1"/>
          <p:nvPr/>
        </p:nvSpPr>
        <p:spPr>
          <a:xfrm>
            <a:off x="1653739" y="3499177"/>
            <a:ext cx="5174328" cy="1623981"/>
          </a:xfrm>
          <a:prstGeom prst="rect">
            <a:avLst/>
          </a:prstGeom>
          <a:noFill/>
          <a:ln>
            <a:noFill/>
          </a:ln>
        </p:spPr>
        <p:txBody>
          <a:bodyPr anchorCtr="0" anchor="t" bIns="0" lIns="0" spcFirstLastPara="1" rIns="0" wrap="square" tIns="0">
            <a:spAutoFit/>
          </a:bodyPr>
          <a:lstStyle/>
          <a:p>
            <a:pPr indent="0" lvl="0" marL="0" marR="0" rtl="0" algn="just">
              <a:lnSpc>
                <a:spcPct val="140034"/>
              </a:lnSpc>
              <a:spcBef>
                <a:spcPts val="0"/>
              </a:spcBef>
              <a:spcAft>
                <a:spcPts val="0"/>
              </a:spcAft>
              <a:buNone/>
            </a:pPr>
            <a:r>
              <a:rPr b="0" i="0" lang="en-US" sz="2313" u="sng" cap="none" strike="noStrike">
                <a:solidFill>
                  <a:srgbClr val="051D40"/>
                </a:solidFill>
                <a:latin typeface="Rokkitt Medium"/>
                <a:ea typeface="Rokkitt Medium"/>
                <a:cs typeface="Rokkitt Medium"/>
                <a:sym typeface="Rokkitt Medium"/>
                <a:hlinkClick r:id="rId5">
                  <a:extLst>
                    <a:ext uri="{A12FA001-AC4F-418D-AE19-62706E023703}">
                      <ahyp:hlinkClr val="tx"/>
                    </a:ext>
                  </a:extLst>
                </a:hlinkClick>
              </a:rPr>
              <a:t>QUY TRÌNH HOẠT ĐỘNG CỦA CÔNG TY CÓ ỨNG DỤNG CÔNG NGHỆ THÔNG</a:t>
            </a:r>
            <a:r>
              <a:rPr b="0" i="0" lang="en-US" sz="2313" u="sng" cap="none" strike="noStrike">
                <a:solidFill>
                  <a:srgbClr val="051D40"/>
                </a:solidFill>
                <a:latin typeface="Rokkitt Medium"/>
                <a:ea typeface="Rokkitt Medium"/>
                <a:cs typeface="Rokkitt Medium"/>
                <a:sym typeface="Rokkitt Medium"/>
              </a:rPr>
              <a:t> </a:t>
            </a:r>
            <a:r>
              <a:rPr b="0" i="0" lang="en-US" sz="2313" u="sng" cap="none" strike="noStrike">
                <a:solidFill>
                  <a:srgbClr val="051D40"/>
                </a:solidFill>
                <a:latin typeface="Rokkitt Medium"/>
                <a:ea typeface="Rokkitt Medium"/>
                <a:cs typeface="Rokkitt Medium"/>
                <a:sym typeface="Rokkitt Medium"/>
                <a:hlinkClick r:id="rId6">
                  <a:extLst>
                    <a:ext uri="{A12FA001-AC4F-418D-AE19-62706E023703}">
                      <ahyp:hlinkClr val="tx"/>
                    </a:ext>
                  </a:extLst>
                </a:hlinkClick>
              </a:rPr>
              <a:t>TIN</a:t>
            </a:r>
            <a:endParaRPr/>
          </a:p>
          <a:p>
            <a:pPr indent="0" lvl="0" marL="0" marR="0" rtl="0" algn="just">
              <a:lnSpc>
                <a:spcPct val="140034"/>
              </a:lnSpc>
              <a:spcBef>
                <a:spcPts val="0"/>
              </a:spcBef>
              <a:spcAft>
                <a:spcPts val="0"/>
              </a:spcAft>
              <a:buNone/>
            </a:pPr>
            <a:r>
              <a:t/>
            </a:r>
            <a:endParaRPr b="0" i="0" sz="2313" u="sng" cap="none" strike="noStrike">
              <a:solidFill>
                <a:srgbClr val="051D40"/>
              </a:solidFill>
              <a:latin typeface="Rokkitt Medium"/>
              <a:ea typeface="Rokkitt Medium"/>
              <a:cs typeface="Rokkitt Medium"/>
              <a:sym typeface="Rokkitt Medium"/>
              <a:hlinkClick r:id="rId7">
                <a:extLst>
                  <a:ext uri="{A12FA001-AC4F-418D-AE19-62706E023703}">
                    <ahyp:hlinkClr val="tx"/>
                  </a:ext>
                </a:extLst>
              </a:hlinkClick>
            </a:endParaRPr>
          </a:p>
        </p:txBody>
      </p:sp>
      <p:sp>
        <p:nvSpPr>
          <p:cNvPr id="128" name="Google Shape;128;p2"/>
          <p:cNvSpPr txBox="1"/>
          <p:nvPr/>
        </p:nvSpPr>
        <p:spPr>
          <a:xfrm>
            <a:off x="7180405" y="3737233"/>
            <a:ext cx="469939" cy="404781"/>
          </a:xfrm>
          <a:prstGeom prst="rect">
            <a:avLst/>
          </a:prstGeom>
          <a:noFill/>
          <a:ln>
            <a:noFill/>
          </a:ln>
        </p:spPr>
        <p:txBody>
          <a:bodyPr anchorCtr="0" anchor="t" bIns="0" lIns="0" spcFirstLastPara="1" rIns="0" wrap="square" tIns="0">
            <a:spAutoFit/>
          </a:bodyPr>
          <a:lstStyle/>
          <a:p>
            <a:pPr indent="0" lvl="0" marL="0" marR="0" rtl="0" algn="r">
              <a:lnSpc>
                <a:spcPct val="140034"/>
              </a:lnSpc>
              <a:spcBef>
                <a:spcPts val="0"/>
              </a:spcBef>
              <a:spcAft>
                <a:spcPts val="0"/>
              </a:spcAft>
              <a:buNone/>
            </a:pPr>
            <a:r>
              <a:rPr b="0" i="0" lang="en-US" sz="2313" u="none" cap="none" strike="noStrike">
                <a:solidFill>
                  <a:srgbClr val="051D40"/>
                </a:solidFill>
                <a:latin typeface="Rokkitt Medium"/>
                <a:ea typeface="Rokkitt Medium"/>
                <a:cs typeface="Rokkitt Medium"/>
                <a:sym typeface="Rokkitt Medium"/>
              </a:rPr>
              <a:t>25</a:t>
            </a:r>
            <a:endParaRPr/>
          </a:p>
        </p:txBody>
      </p:sp>
      <p:sp>
        <p:nvSpPr>
          <p:cNvPr id="129" name="Google Shape;129;p2"/>
          <p:cNvSpPr txBox="1"/>
          <p:nvPr/>
        </p:nvSpPr>
        <p:spPr>
          <a:xfrm>
            <a:off x="1653739" y="5108941"/>
            <a:ext cx="5174328" cy="811181"/>
          </a:xfrm>
          <a:prstGeom prst="rect">
            <a:avLst/>
          </a:prstGeom>
          <a:noFill/>
          <a:ln>
            <a:noFill/>
          </a:ln>
        </p:spPr>
        <p:txBody>
          <a:bodyPr anchorCtr="0" anchor="t" bIns="0" lIns="0" spcFirstLastPara="1" rIns="0" wrap="square" tIns="0">
            <a:spAutoFit/>
          </a:bodyPr>
          <a:lstStyle/>
          <a:p>
            <a:pPr indent="0" lvl="0" marL="0" marR="0" rtl="0" algn="l">
              <a:lnSpc>
                <a:spcPct val="140034"/>
              </a:lnSpc>
              <a:spcBef>
                <a:spcPts val="0"/>
              </a:spcBef>
              <a:spcAft>
                <a:spcPts val="0"/>
              </a:spcAft>
              <a:buNone/>
            </a:pPr>
            <a:r>
              <a:rPr b="0" i="0" lang="en-US" sz="2313" u="sng" cap="none" strike="noStrike">
                <a:solidFill>
                  <a:srgbClr val="051D40"/>
                </a:solidFill>
                <a:latin typeface="Rokkitt Medium"/>
                <a:ea typeface="Rokkitt Medium"/>
                <a:cs typeface="Rokkitt Medium"/>
                <a:sym typeface="Rokkitt Medium"/>
                <a:hlinkClick r:id="rId8">
                  <a:extLst>
                    <a:ext uri="{A12FA001-AC4F-418D-AE19-62706E023703}">
                      <ahyp:hlinkClr val="tx"/>
                    </a:ext>
                  </a:extLst>
                </a:hlinkClick>
              </a:rPr>
              <a:t>ƯU, NHƯỢC ĐIỂM VÀ GIẢI PHÁP PHÁT TRIỂN</a:t>
            </a:r>
            <a:endParaRPr/>
          </a:p>
        </p:txBody>
      </p:sp>
      <p:sp>
        <p:nvSpPr>
          <p:cNvPr id="130" name="Google Shape;130;p2"/>
          <p:cNvSpPr txBox="1"/>
          <p:nvPr/>
        </p:nvSpPr>
        <p:spPr>
          <a:xfrm>
            <a:off x="7180405" y="5125043"/>
            <a:ext cx="469939" cy="404781"/>
          </a:xfrm>
          <a:prstGeom prst="rect">
            <a:avLst/>
          </a:prstGeom>
          <a:noFill/>
          <a:ln>
            <a:noFill/>
          </a:ln>
        </p:spPr>
        <p:txBody>
          <a:bodyPr anchorCtr="0" anchor="t" bIns="0" lIns="0" spcFirstLastPara="1" rIns="0" wrap="square" tIns="0">
            <a:spAutoFit/>
          </a:bodyPr>
          <a:lstStyle/>
          <a:p>
            <a:pPr indent="0" lvl="0" marL="0" marR="0" rtl="0" algn="r">
              <a:lnSpc>
                <a:spcPct val="140034"/>
              </a:lnSpc>
              <a:spcBef>
                <a:spcPts val="0"/>
              </a:spcBef>
              <a:spcAft>
                <a:spcPts val="0"/>
              </a:spcAft>
              <a:buNone/>
            </a:pPr>
            <a:r>
              <a:rPr b="0" i="0" lang="en-US" sz="2313" u="none" cap="none" strike="noStrike">
                <a:solidFill>
                  <a:srgbClr val="051D40"/>
                </a:solidFill>
                <a:latin typeface="Rokkitt Medium"/>
                <a:ea typeface="Rokkitt Medium"/>
                <a:cs typeface="Rokkitt Medium"/>
                <a:sym typeface="Rokkitt Medium"/>
              </a:rPr>
              <a:t>37</a:t>
            </a:r>
            <a:endParaRPr/>
          </a:p>
        </p:txBody>
      </p:sp>
      <p:sp>
        <p:nvSpPr>
          <p:cNvPr id="131" name="Google Shape;131;p2"/>
          <p:cNvSpPr txBox="1"/>
          <p:nvPr/>
        </p:nvSpPr>
        <p:spPr>
          <a:xfrm>
            <a:off x="1653739" y="6400754"/>
            <a:ext cx="5174328" cy="404781"/>
          </a:xfrm>
          <a:prstGeom prst="rect">
            <a:avLst/>
          </a:prstGeom>
          <a:noFill/>
          <a:ln>
            <a:noFill/>
          </a:ln>
        </p:spPr>
        <p:txBody>
          <a:bodyPr anchorCtr="0" anchor="t" bIns="0" lIns="0" spcFirstLastPara="1" rIns="0" wrap="square" tIns="0">
            <a:spAutoFit/>
          </a:bodyPr>
          <a:lstStyle/>
          <a:p>
            <a:pPr indent="0" lvl="0" marL="0" marR="0" rtl="0" algn="l">
              <a:lnSpc>
                <a:spcPct val="140034"/>
              </a:lnSpc>
              <a:spcBef>
                <a:spcPts val="0"/>
              </a:spcBef>
              <a:spcAft>
                <a:spcPts val="0"/>
              </a:spcAft>
              <a:buNone/>
            </a:pPr>
            <a:r>
              <a:rPr b="0" i="0" lang="en-US" sz="2313" u="sng" cap="none" strike="noStrike">
                <a:solidFill>
                  <a:srgbClr val="051D40"/>
                </a:solidFill>
                <a:latin typeface="Rokkitt Medium"/>
                <a:ea typeface="Rokkitt Medium"/>
                <a:cs typeface="Rokkitt Medium"/>
                <a:sym typeface="Rokkitt Medium"/>
                <a:hlinkClick r:id="rId9">
                  <a:extLst>
                    <a:ext uri="{A12FA001-AC4F-418D-AE19-62706E023703}">
                      <ahyp:hlinkClr val="tx"/>
                    </a:ext>
                  </a:extLst>
                </a:hlinkClick>
              </a:rPr>
              <a:t> KẾT LUẬN</a:t>
            </a:r>
            <a:endParaRPr/>
          </a:p>
        </p:txBody>
      </p:sp>
      <p:sp>
        <p:nvSpPr>
          <p:cNvPr id="132" name="Google Shape;132;p2"/>
          <p:cNvSpPr txBox="1"/>
          <p:nvPr/>
        </p:nvSpPr>
        <p:spPr>
          <a:xfrm>
            <a:off x="7180405" y="6400754"/>
            <a:ext cx="469939" cy="404781"/>
          </a:xfrm>
          <a:prstGeom prst="rect">
            <a:avLst/>
          </a:prstGeom>
          <a:noFill/>
          <a:ln>
            <a:noFill/>
          </a:ln>
        </p:spPr>
        <p:txBody>
          <a:bodyPr anchorCtr="0" anchor="t" bIns="0" lIns="0" spcFirstLastPara="1" rIns="0" wrap="square" tIns="0">
            <a:spAutoFit/>
          </a:bodyPr>
          <a:lstStyle/>
          <a:p>
            <a:pPr indent="0" lvl="0" marL="0" marR="0" rtl="0" algn="r">
              <a:lnSpc>
                <a:spcPct val="140034"/>
              </a:lnSpc>
              <a:spcBef>
                <a:spcPts val="0"/>
              </a:spcBef>
              <a:spcAft>
                <a:spcPts val="0"/>
              </a:spcAft>
              <a:buNone/>
            </a:pPr>
            <a:r>
              <a:rPr b="0" i="0" lang="en-US" sz="2313" u="none" cap="none" strike="noStrike">
                <a:solidFill>
                  <a:srgbClr val="051D40"/>
                </a:solidFill>
                <a:latin typeface="Rokkitt Medium"/>
                <a:ea typeface="Rokkitt Medium"/>
                <a:cs typeface="Rokkitt Medium"/>
                <a:sym typeface="Rokkitt Medium"/>
              </a:rPr>
              <a:t>59</a:t>
            </a:r>
            <a:endParaRPr/>
          </a:p>
        </p:txBody>
      </p:sp>
      <p:grpSp>
        <p:nvGrpSpPr>
          <p:cNvPr id="133" name="Google Shape;133;p2"/>
          <p:cNvGrpSpPr/>
          <p:nvPr/>
        </p:nvGrpSpPr>
        <p:grpSpPr>
          <a:xfrm>
            <a:off x="-266850" y="-197827"/>
            <a:ext cx="1097280" cy="1097280"/>
            <a:chOff x="0" y="0"/>
            <a:chExt cx="812800" cy="812800"/>
          </a:xfrm>
        </p:grpSpPr>
        <p:sp>
          <p:nvSpPr>
            <p:cNvPr id="134" name="Google Shape;134;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00" name="Shape 500"/>
        <p:cNvGrpSpPr/>
        <p:nvPr/>
      </p:nvGrpSpPr>
      <p:grpSpPr>
        <a:xfrm>
          <a:off x="0" y="0"/>
          <a:ext cx="0" cy="0"/>
          <a:chOff x="0" y="0"/>
          <a:chExt cx="0" cy="0"/>
        </a:xfrm>
      </p:grpSpPr>
      <p:grpSp>
        <p:nvGrpSpPr>
          <p:cNvPr id="501" name="Google Shape;501;p20"/>
          <p:cNvGrpSpPr/>
          <p:nvPr/>
        </p:nvGrpSpPr>
        <p:grpSpPr>
          <a:xfrm>
            <a:off x="11077819" y="5646561"/>
            <a:ext cx="3337277" cy="3337277"/>
            <a:chOff x="0" y="0"/>
            <a:chExt cx="812800" cy="812800"/>
          </a:xfrm>
        </p:grpSpPr>
        <p:sp>
          <p:nvSpPr>
            <p:cNvPr id="502" name="Google Shape;50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p20"/>
          <p:cNvGrpSpPr/>
          <p:nvPr/>
        </p:nvGrpSpPr>
        <p:grpSpPr>
          <a:xfrm>
            <a:off x="1050814" y="431902"/>
            <a:ext cx="10909521" cy="6151778"/>
            <a:chOff x="0" y="-28575"/>
            <a:chExt cx="4081899" cy="2301745"/>
          </a:xfrm>
        </p:grpSpPr>
        <p:sp>
          <p:nvSpPr>
            <p:cNvPr id="505" name="Google Shape;505;p20"/>
            <p:cNvSpPr/>
            <p:nvPr/>
          </p:nvSpPr>
          <p:spPr>
            <a:xfrm>
              <a:off x="0" y="0"/>
              <a:ext cx="4081899" cy="2273170"/>
            </a:xfrm>
            <a:custGeom>
              <a:rect b="b" l="l" r="r" t="t"/>
              <a:pathLst>
                <a:path extrusionOk="0" h="2273170" w="4081899">
                  <a:moveTo>
                    <a:pt x="21999" y="0"/>
                  </a:moveTo>
                  <a:lnTo>
                    <a:pt x="4059899" y="0"/>
                  </a:lnTo>
                  <a:cubicBezTo>
                    <a:pt x="4065734" y="0"/>
                    <a:pt x="4071329" y="2318"/>
                    <a:pt x="4075455" y="6443"/>
                  </a:cubicBezTo>
                  <a:cubicBezTo>
                    <a:pt x="4079581" y="10569"/>
                    <a:pt x="4081899" y="16165"/>
                    <a:pt x="4081899" y="21999"/>
                  </a:cubicBezTo>
                  <a:lnTo>
                    <a:pt x="4081899" y="2251171"/>
                  </a:lnTo>
                  <a:cubicBezTo>
                    <a:pt x="4081899" y="2263320"/>
                    <a:pt x="4072049" y="2273170"/>
                    <a:pt x="4059899" y="2273170"/>
                  </a:cubicBezTo>
                  <a:lnTo>
                    <a:pt x="21999" y="2273170"/>
                  </a:lnTo>
                  <a:cubicBezTo>
                    <a:pt x="16165" y="2273170"/>
                    <a:pt x="10569" y="2270852"/>
                    <a:pt x="6443" y="2266726"/>
                  </a:cubicBezTo>
                  <a:cubicBezTo>
                    <a:pt x="2318" y="2262601"/>
                    <a:pt x="0" y="2257005"/>
                    <a:pt x="0" y="2251171"/>
                  </a:cubicBezTo>
                  <a:lnTo>
                    <a:pt x="0" y="21999"/>
                  </a:lnTo>
                  <a:cubicBezTo>
                    <a:pt x="0" y="16165"/>
                    <a:pt x="2318" y="10569"/>
                    <a:pt x="6443" y="6443"/>
                  </a:cubicBezTo>
                  <a:cubicBezTo>
                    <a:pt x="10569" y="2318"/>
                    <a:pt x="16165" y="0"/>
                    <a:pt x="21999"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txBox="1"/>
            <p:nvPr/>
          </p:nvSpPr>
          <p:spPr>
            <a:xfrm>
              <a:off x="0" y="-28575"/>
              <a:ext cx="4081899" cy="230174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7" name="Google Shape;507;p20"/>
          <p:cNvSpPr/>
          <p:nvPr/>
        </p:nvSpPr>
        <p:spPr>
          <a:xfrm>
            <a:off x="1830133" y="731520"/>
            <a:ext cx="3960933" cy="3048489"/>
          </a:xfrm>
          <a:custGeom>
            <a:rect b="b" l="l" r="r" t="t"/>
            <a:pathLst>
              <a:path extrusionOk="0" h="8687501" w="11287760">
                <a:moveTo>
                  <a:pt x="0" y="7968176"/>
                </a:moveTo>
                <a:lnTo>
                  <a:pt x="0" y="719325"/>
                </a:lnTo>
                <a:cubicBezTo>
                  <a:pt x="0" y="321438"/>
                  <a:pt x="234950" y="0"/>
                  <a:pt x="525780" y="0"/>
                </a:cubicBezTo>
                <a:lnTo>
                  <a:pt x="10761980" y="0"/>
                </a:lnTo>
                <a:cubicBezTo>
                  <a:pt x="11052810" y="0"/>
                  <a:pt x="11287760" y="321438"/>
                  <a:pt x="11287760" y="719325"/>
                </a:cubicBezTo>
                <a:lnTo>
                  <a:pt x="11287760" y="7966439"/>
                </a:lnTo>
                <a:cubicBezTo>
                  <a:pt x="11287760" y="8364326"/>
                  <a:pt x="11052810" y="8685764"/>
                  <a:pt x="10761980" y="8685764"/>
                </a:cubicBezTo>
                <a:lnTo>
                  <a:pt x="525780" y="8685764"/>
                </a:lnTo>
                <a:cubicBezTo>
                  <a:pt x="236220" y="8687501"/>
                  <a:pt x="0" y="8366064"/>
                  <a:pt x="0" y="7968176"/>
                </a:cubicBezTo>
                <a:close/>
              </a:path>
            </a:pathLst>
          </a:custGeom>
          <a:blipFill rotWithShape="1">
            <a:blip r:embed="rId3">
              <a:alphaModFix/>
            </a:blip>
            <a:stretch>
              <a:fillRect b="-15525" l="0" r="0" t="-1552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txBox="1"/>
          <p:nvPr/>
        </p:nvSpPr>
        <p:spPr>
          <a:xfrm>
            <a:off x="1307565" y="4315891"/>
            <a:ext cx="5010585" cy="1488582"/>
          </a:xfrm>
          <a:prstGeom prst="rect">
            <a:avLst/>
          </a:prstGeom>
          <a:noFill/>
          <a:ln>
            <a:noFill/>
          </a:ln>
        </p:spPr>
        <p:txBody>
          <a:bodyPr anchorCtr="0" anchor="t" bIns="0" lIns="0" spcFirstLastPara="1" rIns="0" wrap="square" tIns="0">
            <a:spAutoFit/>
          </a:bodyPr>
          <a:lstStyle/>
          <a:p>
            <a:pPr indent="0" lvl="0" marL="0" marR="0" rtl="0" algn="just">
              <a:lnSpc>
                <a:spcPct val="140014"/>
              </a:lnSpc>
              <a:spcBef>
                <a:spcPts val="0"/>
              </a:spcBef>
              <a:spcAft>
                <a:spcPts val="0"/>
              </a:spcAft>
              <a:buNone/>
            </a:pPr>
            <a:r>
              <a:rPr b="0" i="0" lang="en-US" sz="2844" u="none" cap="none" strike="noStrike">
                <a:solidFill>
                  <a:srgbClr val="051D40"/>
                </a:solidFill>
                <a:latin typeface="Rokkitt"/>
                <a:ea typeface="Rokkitt"/>
                <a:cs typeface="Rokkitt"/>
                <a:sym typeface="Rokkitt"/>
              </a:rPr>
              <a:t>Kết nối cổng Quốc tế: được khai thác với tổng dung lượng kết nối Quốc tế lên trên 500 Gbps.</a:t>
            </a:r>
            <a:endParaRPr/>
          </a:p>
        </p:txBody>
      </p:sp>
      <p:cxnSp>
        <p:nvCxnSpPr>
          <p:cNvPr id="509" name="Google Shape;509;p20"/>
          <p:cNvCxnSpPr/>
          <p:nvPr/>
        </p:nvCxnSpPr>
        <p:spPr>
          <a:xfrm>
            <a:off x="6492028" y="619897"/>
            <a:ext cx="0" cy="6187030"/>
          </a:xfrm>
          <a:prstGeom prst="straightConnector1">
            <a:avLst/>
          </a:prstGeom>
          <a:noFill/>
          <a:ln cap="flat" cmpd="sng" w="28575">
            <a:solidFill>
              <a:srgbClr val="145DA0"/>
            </a:solidFill>
            <a:prstDash val="solid"/>
            <a:round/>
            <a:headEnd len="sm" w="sm" type="none"/>
            <a:tailEnd len="sm" w="sm" type="none"/>
          </a:ln>
        </p:spPr>
      </p:cxnSp>
      <p:sp>
        <p:nvSpPr>
          <p:cNvPr id="510" name="Google Shape;510;p20"/>
          <p:cNvSpPr txBox="1"/>
          <p:nvPr/>
        </p:nvSpPr>
        <p:spPr>
          <a:xfrm>
            <a:off x="2087912" y="3722859"/>
            <a:ext cx="3445822"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844" u="none" cap="none" strike="noStrike">
                <a:solidFill>
                  <a:srgbClr val="051D40"/>
                </a:solidFill>
                <a:latin typeface="Rokkitt"/>
                <a:ea typeface="Rokkitt"/>
                <a:cs typeface="Rokkitt"/>
                <a:sym typeface="Rokkitt"/>
              </a:rPr>
              <a:t>Kết nối với quốc tế</a:t>
            </a:r>
            <a:endParaRPr/>
          </a:p>
        </p:txBody>
      </p:sp>
      <p:sp>
        <p:nvSpPr>
          <p:cNvPr id="511" name="Google Shape;511;p20"/>
          <p:cNvSpPr/>
          <p:nvPr/>
        </p:nvSpPr>
        <p:spPr>
          <a:xfrm>
            <a:off x="7189682" y="1050489"/>
            <a:ext cx="1614602" cy="2410552"/>
          </a:xfrm>
          <a:custGeom>
            <a:rect b="b" l="l" r="r" t="t"/>
            <a:pathLst>
              <a:path extrusionOk="0" h="9659796" w="6470188">
                <a:moveTo>
                  <a:pt x="0" y="8859965"/>
                </a:moveTo>
                <a:lnTo>
                  <a:pt x="0" y="799831"/>
                </a:lnTo>
                <a:cubicBezTo>
                  <a:pt x="0" y="357412"/>
                  <a:pt x="134674" y="0"/>
                  <a:pt x="301379" y="0"/>
                </a:cubicBezTo>
                <a:lnTo>
                  <a:pt x="6168809" y="0"/>
                </a:lnTo>
                <a:cubicBezTo>
                  <a:pt x="6335513" y="0"/>
                  <a:pt x="6470188" y="357412"/>
                  <a:pt x="6470188" y="799831"/>
                </a:cubicBezTo>
                <a:lnTo>
                  <a:pt x="6470188" y="8858033"/>
                </a:lnTo>
                <a:cubicBezTo>
                  <a:pt x="6470188" y="9300451"/>
                  <a:pt x="6335513" y="9657864"/>
                  <a:pt x="6168809" y="9657864"/>
                </a:cubicBezTo>
                <a:lnTo>
                  <a:pt x="301379" y="9657864"/>
                </a:lnTo>
                <a:cubicBezTo>
                  <a:pt x="135402" y="9659796"/>
                  <a:pt x="0" y="9302383"/>
                  <a:pt x="0" y="8859965"/>
                </a:cubicBezTo>
                <a:close/>
              </a:path>
            </a:pathLst>
          </a:custGeom>
          <a:blipFill rotWithShape="1">
            <a:blip r:embed="rId4">
              <a:alphaModFix/>
            </a:blip>
            <a:stretch>
              <a:fillRect b="0" l="-46996" r="-4699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txBox="1"/>
          <p:nvPr/>
        </p:nvSpPr>
        <p:spPr>
          <a:xfrm>
            <a:off x="9224633" y="1309177"/>
            <a:ext cx="2471764" cy="1210284"/>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1" i="0" lang="en-US" sz="3496" u="none" cap="none" strike="noStrike">
                <a:solidFill>
                  <a:srgbClr val="051D40"/>
                </a:solidFill>
                <a:latin typeface="Rokkitt"/>
                <a:ea typeface="Rokkitt"/>
                <a:cs typeface="Rokkitt"/>
                <a:sym typeface="Rokkitt"/>
              </a:rPr>
              <a:t> Kết nối trong nước</a:t>
            </a:r>
            <a:endParaRPr/>
          </a:p>
        </p:txBody>
      </p:sp>
      <p:sp>
        <p:nvSpPr>
          <p:cNvPr id="513" name="Google Shape;513;p20"/>
          <p:cNvSpPr txBox="1"/>
          <p:nvPr/>
        </p:nvSpPr>
        <p:spPr>
          <a:xfrm>
            <a:off x="6668135" y="3814665"/>
            <a:ext cx="5112996" cy="1989809"/>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051D40"/>
                </a:solidFill>
                <a:latin typeface="Rokkitt"/>
                <a:ea typeface="Rokkitt"/>
                <a:cs typeface="Rokkitt"/>
                <a:sym typeface="Rokkitt"/>
              </a:rPr>
              <a:t>Tuyến cáp quang trên đất liền được triển khai theo nhiều kênh vật lý và các hướng khác nhau, đi từ Hà Nội qua biên giới Trung Quốc</a:t>
            </a:r>
            <a:endParaRPr/>
          </a:p>
        </p:txBody>
      </p:sp>
      <p:grpSp>
        <p:nvGrpSpPr>
          <p:cNvPr id="514" name="Google Shape;514;p20"/>
          <p:cNvGrpSpPr/>
          <p:nvPr/>
        </p:nvGrpSpPr>
        <p:grpSpPr>
          <a:xfrm>
            <a:off x="-266850" y="-197827"/>
            <a:ext cx="1097280" cy="1097280"/>
            <a:chOff x="0" y="0"/>
            <a:chExt cx="812800" cy="812800"/>
          </a:xfrm>
        </p:grpSpPr>
        <p:sp>
          <p:nvSpPr>
            <p:cNvPr id="515" name="Google Shape;51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20</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20" name="Shape 520"/>
        <p:cNvGrpSpPr/>
        <p:nvPr/>
      </p:nvGrpSpPr>
      <p:grpSpPr>
        <a:xfrm>
          <a:off x="0" y="0"/>
          <a:ext cx="0" cy="0"/>
          <a:chOff x="0" y="0"/>
          <a:chExt cx="0" cy="0"/>
        </a:xfrm>
      </p:grpSpPr>
      <p:sp>
        <p:nvSpPr>
          <p:cNvPr id="521" name="Google Shape;521;p21"/>
          <p:cNvSpPr/>
          <p:nvPr/>
        </p:nvSpPr>
        <p:spPr>
          <a:xfrm>
            <a:off x="9533680" y="-6234"/>
            <a:ext cx="3489982" cy="7321434"/>
          </a:xfrm>
          <a:custGeom>
            <a:rect b="b" l="l" r="r" t="t"/>
            <a:pathLst>
              <a:path extrusionOk="0" h="7321434" w="3489982">
                <a:moveTo>
                  <a:pt x="0" y="0"/>
                </a:moveTo>
                <a:lnTo>
                  <a:pt x="3489982" y="0"/>
                </a:lnTo>
                <a:lnTo>
                  <a:pt x="3489982" y="7321434"/>
                </a:lnTo>
                <a:lnTo>
                  <a:pt x="0" y="7321434"/>
                </a:lnTo>
                <a:lnTo>
                  <a:pt x="0" y="0"/>
                </a:lnTo>
                <a:close/>
              </a:path>
            </a:pathLst>
          </a:custGeom>
          <a:blipFill rotWithShape="1">
            <a:blip r:embed="rId3">
              <a:alphaModFix/>
            </a:blip>
            <a:stretch>
              <a:fillRect b="0" l="-19883" r="-19883" t="0"/>
            </a:stretch>
          </a:blipFill>
          <a:ln>
            <a:noFill/>
          </a:ln>
        </p:spPr>
      </p:sp>
      <p:grpSp>
        <p:nvGrpSpPr>
          <p:cNvPr id="522" name="Google Shape;522;p21"/>
          <p:cNvGrpSpPr/>
          <p:nvPr/>
        </p:nvGrpSpPr>
        <p:grpSpPr>
          <a:xfrm>
            <a:off x="734695" y="2538012"/>
            <a:ext cx="7216427" cy="3894768"/>
            <a:chOff x="0" y="-28575"/>
            <a:chExt cx="2672751" cy="1442507"/>
          </a:xfrm>
        </p:grpSpPr>
        <p:sp>
          <p:nvSpPr>
            <p:cNvPr id="523" name="Google Shape;523;p21"/>
            <p:cNvSpPr/>
            <p:nvPr/>
          </p:nvSpPr>
          <p:spPr>
            <a:xfrm>
              <a:off x="0" y="0"/>
              <a:ext cx="2672751" cy="1413932"/>
            </a:xfrm>
            <a:custGeom>
              <a:rect b="b" l="l" r="r" t="t"/>
              <a:pathLst>
                <a:path extrusionOk="0" h="1413932" w="2672751">
                  <a:moveTo>
                    <a:pt x="12874" y="0"/>
                  </a:moveTo>
                  <a:lnTo>
                    <a:pt x="2659877" y="0"/>
                  </a:lnTo>
                  <a:cubicBezTo>
                    <a:pt x="2666987" y="0"/>
                    <a:pt x="2672751" y="5764"/>
                    <a:pt x="2672751" y="12874"/>
                  </a:cubicBezTo>
                  <a:lnTo>
                    <a:pt x="2672751" y="1401058"/>
                  </a:lnTo>
                  <a:cubicBezTo>
                    <a:pt x="2672751" y="1404472"/>
                    <a:pt x="2671394" y="1407747"/>
                    <a:pt x="2668980" y="1410161"/>
                  </a:cubicBezTo>
                  <a:cubicBezTo>
                    <a:pt x="2666566" y="1412576"/>
                    <a:pt x="2663291" y="1413932"/>
                    <a:pt x="2659877" y="1413932"/>
                  </a:cubicBezTo>
                  <a:lnTo>
                    <a:pt x="12874" y="1413932"/>
                  </a:lnTo>
                  <a:cubicBezTo>
                    <a:pt x="9459" y="1413932"/>
                    <a:pt x="6185" y="1412576"/>
                    <a:pt x="3771" y="1410161"/>
                  </a:cubicBezTo>
                  <a:cubicBezTo>
                    <a:pt x="1356" y="1407747"/>
                    <a:pt x="0" y="1404472"/>
                    <a:pt x="0" y="1401058"/>
                  </a:cubicBezTo>
                  <a:lnTo>
                    <a:pt x="0" y="12874"/>
                  </a:lnTo>
                  <a:cubicBezTo>
                    <a:pt x="0" y="9459"/>
                    <a:pt x="1356" y="6185"/>
                    <a:pt x="3771" y="3771"/>
                  </a:cubicBezTo>
                  <a:cubicBezTo>
                    <a:pt x="6185" y="1356"/>
                    <a:pt x="9459" y="0"/>
                    <a:pt x="1287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txBox="1"/>
            <p:nvPr/>
          </p:nvSpPr>
          <p:spPr>
            <a:xfrm>
              <a:off x="0" y="-28575"/>
              <a:ext cx="2672751" cy="14425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5" name="Google Shape;525;p21"/>
          <p:cNvGrpSpPr/>
          <p:nvPr/>
        </p:nvGrpSpPr>
        <p:grpSpPr>
          <a:xfrm>
            <a:off x="11077819" y="5646561"/>
            <a:ext cx="3337277" cy="3337277"/>
            <a:chOff x="0" y="0"/>
            <a:chExt cx="812800" cy="812800"/>
          </a:xfrm>
        </p:grpSpPr>
        <p:sp>
          <p:nvSpPr>
            <p:cNvPr id="526" name="Google Shape;52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8" name="Google Shape;528;p21"/>
          <p:cNvCxnSpPr/>
          <p:nvPr/>
        </p:nvCxnSpPr>
        <p:spPr>
          <a:xfrm>
            <a:off x="4329362" y="2220789"/>
            <a:ext cx="13547" cy="4211991"/>
          </a:xfrm>
          <a:prstGeom prst="straightConnector1">
            <a:avLst/>
          </a:prstGeom>
          <a:noFill/>
          <a:ln cap="flat" cmpd="sng" w="28575">
            <a:solidFill>
              <a:srgbClr val="145DA0"/>
            </a:solidFill>
            <a:prstDash val="solid"/>
            <a:round/>
            <a:headEnd len="sm" w="sm" type="none"/>
            <a:tailEnd len="sm" w="sm" type="none"/>
          </a:ln>
        </p:spPr>
      </p:cxnSp>
      <p:sp>
        <p:nvSpPr>
          <p:cNvPr id="529" name="Google Shape;529;p21"/>
          <p:cNvSpPr/>
          <p:nvPr/>
        </p:nvSpPr>
        <p:spPr>
          <a:xfrm>
            <a:off x="5258757" y="3373306"/>
            <a:ext cx="1775201" cy="1775201"/>
          </a:xfrm>
          <a:custGeom>
            <a:rect b="b" l="l" r="r" t="t"/>
            <a:pathLst>
              <a:path extrusionOk="0" h="1775201" w="1775201">
                <a:moveTo>
                  <a:pt x="0" y="0"/>
                </a:moveTo>
                <a:lnTo>
                  <a:pt x="1775201" y="0"/>
                </a:lnTo>
                <a:lnTo>
                  <a:pt x="1775201" y="1775201"/>
                </a:lnTo>
                <a:lnTo>
                  <a:pt x="0" y="1775201"/>
                </a:lnTo>
                <a:lnTo>
                  <a:pt x="0" y="0"/>
                </a:lnTo>
                <a:close/>
              </a:path>
            </a:pathLst>
          </a:custGeom>
          <a:blipFill rotWithShape="1">
            <a:blip r:embed="rId4">
              <a:alphaModFix/>
            </a:blip>
            <a:stretch>
              <a:fillRect b="0" l="0" r="0" t="0"/>
            </a:stretch>
          </a:blipFill>
          <a:ln>
            <a:noFill/>
          </a:ln>
        </p:spPr>
      </p:sp>
      <p:sp>
        <p:nvSpPr>
          <p:cNvPr id="530" name="Google Shape;530;p21"/>
          <p:cNvSpPr/>
          <p:nvPr/>
        </p:nvSpPr>
        <p:spPr>
          <a:xfrm>
            <a:off x="1451155" y="2898729"/>
            <a:ext cx="2302474" cy="2533344"/>
          </a:xfrm>
          <a:custGeom>
            <a:rect b="b" l="l" r="r" t="t"/>
            <a:pathLst>
              <a:path extrusionOk="0" h="2533344" w="2302474">
                <a:moveTo>
                  <a:pt x="0" y="0"/>
                </a:moveTo>
                <a:lnTo>
                  <a:pt x="2302474" y="0"/>
                </a:lnTo>
                <a:lnTo>
                  <a:pt x="2302474" y="2533343"/>
                </a:lnTo>
                <a:lnTo>
                  <a:pt x="0" y="2533343"/>
                </a:lnTo>
                <a:lnTo>
                  <a:pt x="0" y="0"/>
                </a:lnTo>
                <a:close/>
              </a:path>
            </a:pathLst>
          </a:custGeom>
          <a:blipFill rotWithShape="1">
            <a:blip r:embed="rId5">
              <a:alphaModFix/>
            </a:blip>
            <a:stretch>
              <a:fillRect b="0" l="0" r="-11430" t="0"/>
            </a:stretch>
          </a:blipFill>
          <a:ln>
            <a:noFill/>
          </a:ln>
        </p:spPr>
      </p:sp>
      <p:sp>
        <p:nvSpPr>
          <p:cNvPr id="531" name="Google Shape;531;p21"/>
          <p:cNvSpPr txBox="1"/>
          <p:nvPr/>
        </p:nvSpPr>
        <p:spPr>
          <a:xfrm>
            <a:off x="1371983" y="5351496"/>
            <a:ext cx="2520053" cy="476603"/>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145DA0"/>
                </a:solidFill>
                <a:latin typeface="Open Sans ExtraBold"/>
                <a:ea typeface="Open Sans ExtraBold"/>
                <a:cs typeface="Open Sans ExtraBold"/>
                <a:sym typeface="Open Sans ExtraBold"/>
              </a:rPr>
              <a:t>4.1 QUẢN TRỊ</a:t>
            </a:r>
            <a:endParaRPr/>
          </a:p>
        </p:txBody>
      </p:sp>
      <p:sp>
        <p:nvSpPr>
          <p:cNvPr id="532" name="Google Shape;532;p21"/>
          <p:cNvSpPr txBox="1"/>
          <p:nvPr/>
        </p:nvSpPr>
        <p:spPr>
          <a:xfrm>
            <a:off x="4917573" y="5384447"/>
            <a:ext cx="2457570" cy="476603"/>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145DA0"/>
                </a:solidFill>
                <a:latin typeface="Open Sans ExtraBold"/>
                <a:ea typeface="Open Sans ExtraBold"/>
                <a:cs typeface="Open Sans ExtraBold"/>
                <a:sym typeface="Open Sans ExtraBold"/>
              </a:rPr>
              <a:t>4.2 BẢO MẬT</a:t>
            </a:r>
            <a:endParaRPr/>
          </a:p>
        </p:txBody>
      </p:sp>
      <p:sp>
        <p:nvSpPr>
          <p:cNvPr id="533" name="Google Shape;533;p21"/>
          <p:cNvSpPr txBox="1"/>
          <p:nvPr/>
        </p:nvSpPr>
        <p:spPr>
          <a:xfrm>
            <a:off x="901743" y="1382396"/>
            <a:ext cx="7049379" cy="622243"/>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b="1" i="0" lang="en-US" sz="3659" u="none" cap="none" strike="noStrike">
                <a:solidFill>
                  <a:srgbClr val="FDFDFD"/>
                </a:solidFill>
                <a:latin typeface="Open Sans ExtraBold"/>
                <a:ea typeface="Open Sans ExtraBold"/>
                <a:cs typeface="Open Sans ExtraBold"/>
                <a:sym typeface="Open Sans ExtraBold"/>
              </a:rPr>
              <a:t>4. Quản Trị và Bảo Mật </a:t>
            </a:r>
            <a:endParaRPr/>
          </a:p>
        </p:txBody>
      </p:sp>
      <p:grpSp>
        <p:nvGrpSpPr>
          <p:cNvPr id="534" name="Google Shape;534;p21"/>
          <p:cNvGrpSpPr/>
          <p:nvPr/>
        </p:nvGrpSpPr>
        <p:grpSpPr>
          <a:xfrm>
            <a:off x="-266850" y="-197827"/>
            <a:ext cx="1097280" cy="1097280"/>
            <a:chOff x="0" y="0"/>
            <a:chExt cx="812800" cy="812800"/>
          </a:xfrm>
        </p:grpSpPr>
        <p:sp>
          <p:nvSpPr>
            <p:cNvPr id="535" name="Google Shape;53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21</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40" name="Shape 540"/>
        <p:cNvGrpSpPr/>
        <p:nvPr/>
      </p:nvGrpSpPr>
      <p:grpSpPr>
        <a:xfrm>
          <a:off x="0" y="0"/>
          <a:ext cx="0" cy="0"/>
          <a:chOff x="0" y="0"/>
          <a:chExt cx="0" cy="0"/>
        </a:xfrm>
      </p:grpSpPr>
      <p:grpSp>
        <p:nvGrpSpPr>
          <p:cNvPr id="541" name="Google Shape;541;p22"/>
          <p:cNvGrpSpPr/>
          <p:nvPr/>
        </p:nvGrpSpPr>
        <p:grpSpPr>
          <a:xfrm>
            <a:off x="734695" y="833925"/>
            <a:ext cx="11893292" cy="5524741"/>
            <a:chOff x="0" y="-28575"/>
            <a:chExt cx="4404923" cy="2046201"/>
          </a:xfrm>
        </p:grpSpPr>
        <p:sp>
          <p:nvSpPr>
            <p:cNvPr id="542" name="Google Shape;542;p22"/>
            <p:cNvSpPr/>
            <p:nvPr/>
          </p:nvSpPr>
          <p:spPr>
            <a:xfrm>
              <a:off x="0" y="0"/>
              <a:ext cx="4404923" cy="2017626"/>
            </a:xfrm>
            <a:custGeom>
              <a:rect b="b" l="l" r="r" t="t"/>
              <a:pathLst>
                <a:path extrusionOk="0" h="2017626" w="4404923">
                  <a:moveTo>
                    <a:pt x="7811" y="0"/>
                  </a:moveTo>
                  <a:lnTo>
                    <a:pt x="4397111" y="0"/>
                  </a:lnTo>
                  <a:cubicBezTo>
                    <a:pt x="4401426" y="0"/>
                    <a:pt x="4404923" y="3497"/>
                    <a:pt x="4404923" y="7811"/>
                  </a:cubicBezTo>
                  <a:lnTo>
                    <a:pt x="4404923" y="2009814"/>
                  </a:lnTo>
                  <a:cubicBezTo>
                    <a:pt x="4404923" y="2011886"/>
                    <a:pt x="4404100" y="2013873"/>
                    <a:pt x="4402635" y="2015338"/>
                  </a:cubicBezTo>
                  <a:cubicBezTo>
                    <a:pt x="4401170" y="2016803"/>
                    <a:pt x="4399183" y="2017626"/>
                    <a:pt x="4397111" y="2017626"/>
                  </a:cubicBezTo>
                  <a:lnTo>
                    <a:pt x="7811" y="2017626"/>
                  </a:lnTo>
                  <a:cubicBezTo>
                    <a:pt x="5740" y="2017626"/>
                    <a:pt x="3753" y="2016803"/>
                    <a:pt x="2288" y="2015338"/>
                  </a:cubicBezTo>
                  <a:cubicBezTo>
                    <a:pt x="823" y="2013873"/>
                    <a:pt x="0" y="2011886"/>
                    <a:pt x="0" y="2009814"/>
                  </a:cubicBezTo>
                  <a:lnTo>
                    <a:pt x="0" y="7811"/>
                  </a:lnTo>
                  <a:cubicBezTo>
                    <a:pt x="0" y="5740"/>
                    <a:pt x="823" y="3753"/>
                    <a:pt x="2288" y="2288"/>
                  </a:cubicBezTo>
                  <a:cubicBezTo>
                    <a:pt x="3753" y="823"/>
                    <a:pt x="5740" y="0"/>
                    <a:pt x="7811"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txBox="1"/>
            <p:nvPr/>
          </p:nvSpPr>
          <p:spPr>
            <a:xfrm>
              <a:off x="0" y="-28575"/>
              <a:ext cx="4404923" cy="2046201"/>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4" name="Google Shape;544;p22"/>
          <p:cNvGrpSpPr/>
          <p:nvPr/>
        </p:nvGrpSpPr>
        <p:grpSpPr>
          <a:xfrm>
            <a:off x="11077819" y="5646561"/>
            <a:ext cx="3337277" cy="3337277"/>
            <a:chOff x="0" y="0"/>
            <a:chExt cx="812800" cy="812800"/>
          </a:xfrm>
        </p:grpSpPr>
        <p:sp>
          <p:nvSpPr>
            <p:cNvPr id="545" name="Google Shape;54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7" name="Google Shape;547;p22"/>
          <p:cNvSpPr txBox="1"/>
          <p:nvPr/>
        </p:nvSpPr>
        <p:spPr>
          <a:xfrm>
            <a:off x="901743" y="1906746"/>
            <a:ext cx="7049379" cy="365972"/>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1" i="0" lang="en-US" sz="2133" u="none" cap="none" strike="noStrike">
                <a:solidFill>
                  <a:srgbClr val="FDFDFD"/>
                </a:solidFill>
                <a:latin typeface="Rokkitt"/>
                <a:ea typeface="Rokkitt"/>
                <a:cs typeface="Rokkitt"/>
                <a:sym typeface="Rokkitt"/>
              </a:rPr>
              <a:t>4.1. Quản trị</a:t>
            </a:r>
            <a:endParaRPr/>
          </a:p>
        </p:txBody>
      </p:sp>
      <p:sp>
        <p:nvSpPr>
          <p:cNvPr id="548" name="Google Shape;548;p22"/>
          <p:cNvSpPr txBox="1"/>
          <p:nvPr/>
        </p:nvSpPr>
        <p:spPr>
          <a:xfrm>
            <a:off x="2252062" y="2046870"/>
            <a:ext cx="8507026" cy="3319681"/>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3128" u="none" cap="none" strike="noStrike">
                <a:solidFill>
                  <a:srgbClr val="145DA0"/>
                </a:solidFill>
                <a:latin typeface="Rokkitt"/>
                <a:ea typeface="Rokkitt"/>
                <a:cs typeface="Rokkitt"/>
                <a:sym typeface="Rokkitt"/>
              </a:rPr>
              <a:t>Bao gồm các tiêu chuẩn và hệ thống như:</a:t>
            </a:r>
            <a:endParaRPr/>
          </a:p>
          <a:p>
            <a:pPr indent="-337763" lvl="1" marL="675525" marR="0" rtl="0" algn="l">
              <a:lnSpc>
                <a:spcPct val="140025"/>
              </a:lnSpc>
              <a:spcBef>
                <a:spcPts val="0"/>
              </a:spcBef>
              <a:spcAft>
                <a:spcPts val="0"/>
              </a:spcAft>
              <a:buClr>
                <a:srgbClr val="145DA0"/>
              </a:buClr>
              <a:buSzPts val="3128"/>
              <a:buFont typeface="Arial"/>
              <a:buChar char="•"/>
            </a:pPr>
            <a:r>
              <a:rPr b="0" i="0" lang="en-US" sz="3128" u="none" cap="none" strike="noStrike">
                <a:solidFill>
                  <a:srgbClr val="145DA0"/>
                </a:solidFill>
                <a:latin typeface="Rokkitt"/>
                <a:ea typeface="Rokkitt"/>
                <a:cs typeface="Rokkitt"/>
                <a:sym typeface="Rokkitt"/>
              </a:rPr>
              <a:t>Tiêu chuẩn quản trị năng lượng</a:t>
            </a:r>
            <a:endParaRPr/>
          </a:p>
          <a:p>
            <a:pPr indent="-337763" lvl="1" marL="675525" marR="0" rtl="0" algn="l">
              <a:lnSpc>
                <a:spcPct val="140025"/>
              </a:lnSpc>
              <a:spcBef>
                <a:spcPts val="0"/>
              </a:spcBef>
              <a:spcAft>
                <a:spcPts val="0"/>
              </a:spcAft>
              <a:buClr>
                <a:srgbClr val="145DA0"/>
              </a:buClr>
              <a:buSzPts val="3128"/>
              <a:buFont typeface="Arial"/>
              <a:buChar char="•"/>
            </a:pPr>
            <a:r>
              <a:rPr b="0" i="0" lang="en-US" sz="3128" u="none" cap="none" strike="noStrike">
                <a:solidFill>
                  <a:srgbClr val="145DA0"/>
                </a:solidFill>
                <a:latin typeface="Rokkitt"/>
                <a:ea typeface="Rokkitt"/>
                <a:cs typeface="Rokkitt"/>
                <a:sym typeface="Rokkitt"/>
              </a:rPr>
              <a:t>Tiêu chuẩn vận hành, quản lý chất lượng</a:t>
            </a:r>
            <a:endParaRPr/>
          </a:p>
          <a:p>
            <a:pPr indent="-337763" lvl="1" marL="675525" marR="0" rtl="0" algn="l">
              <a:lnSpc>
                <a:spcPct val="140025"/>
              </a:lnSpc>
              <a:spcBef>
                <a:spcPts val="0"/>
              </a:spcBef>
              <a:spcAft>
                <a:spcPts val="0"/>
              </a:spcAft>
              <a:buClr>
                <a:srgbClr val="145DA0"/>
              </a:buClr>
              <a:buSzPts val="3128"/>
              <a:buFont typeface="Arial"/>
              <a:buChar char="•"/>
            </a:pPr>
            <a:r>
              <a:rPr b="0" i="0" lang="en-US" sz="3128" u="none" cap="none" strike="noStrike">
                <a:solidFill>
                  <a:srgbClr val="145DA0"/>
                </a:solidFill>
                <a:latin typeface="Rokkitt"/>
                <a:ea typeface="Rokkitt"/>
                <a:cs typeface="Rokkitt"/>
                <a:sym typeface="Rokkitt"/>
              </a:rPr>
              <a:t>Hệ thống DCIM</a:t>
            </a:r>
            <a:endParaRPr/>
          </a:p>
          <a:p>
            <a:pPr indent="-337763" lvl="1" marL="675525" marR="0" rtl="0" algn="l">
              <a:lnSpc>
                <a:spcPct val="140025"/>
              </a:lnSpc>
              <a:spcBef>
                <a:spcPts val="0"/>
              </a:spcBef>
              <a:spcAft>
                <a:spcPts val="0"/>
              </a:spcAft>
              <a:buClr>
                <a:srgbClr val="145DA0"/>
              </a:buClr>
              <a:buSzPts val="3128"/>
              <a:buFont typeface="Arial"/>
              <a:buChar char="•"/>
            </a:pPr>
            <a:r>
              <a:rPr b="0" i="0" lang="en-US" sz="3128" u="none" cap="none" strike="noStrike">
                <a:solidFill>
                  <a:srgbClr val="145DA0"/>
                </a:solidFill>
                <a:latin typeface="Rokkitt"/>
                <a:ea typeface="Rokkitt"/>
                <a:cs typeface="Rokkitt"/>
                <a:sym typeface="Rokkitt"/>
              </a:rPr>
              <a:t>Hệ thống giám sát UPS</a:t>
            </a:r>
            <a:endParaRPr/>
          </a:p>
          <a:p>
            <a:pPr indent="-337763" lvl="1" marL="675525" marR="0" rtl="0" algn="l">
              <a:lnSpc>
                <a:spcPct val="140025"/>
              </a:lnSpc>
              <a:spcBef>
                <a:spcPts val="0"/>
              </a:spcBef>
              <a:spcAft>
                <a:spcPts val="0"/>
              </a:spcAft>
              <a:buClr>
                <a:srgbClr val="145DA0"/>
              </a:buClr>
              <a:buSzPts val="3128"/>
              <a:buFont typeface="Arial"/>
              <a:buChar char="•"/>
            </a:pPr>
            <a:r>
              <a:rPr b="0" i="0" lang="en-US" sz="3128" u="none" cap="none" strike="noStrike">
                <a:solidFill>
                  <a:srgbClr val="145DA0"/>
                </a:solidFill>
                <a:latin typeface="Rokkitt"/>
                <a:ea typeface="Rokkitt"/>
                <a:cs typeface="Rokkitt"/>
                <a:sym typeface="Rokkitt"/>
              </a:rPr>
              <a:t>Hệ thống giám sát FM200 (PCCC) </a:t>
            </a:r>
            <a:endParaRPr/>
          </a:p>
        </p:txBody>
      </p:sp>
      <p:sp>
        <p:nvSpPr>
          <p:cNvPr id="549" name="Google Shape;549;p22"/>
          <p:cNvSpPr txBox="1"/>
          <p:nvPr/>
        </p:nvSpPr>
        <p:spPr>
          <a:xfrm>
            <a:off x="734695" y="1131340"/>
            <a:ext cx="4246754" cy="606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145DA0"/>
                </a:solidFill>
                <a:latin typeface="Open Sans ExtraBold"/>
                <a:ea typeface="Open Sans ExtraBold"/>
                <a:cs typeface="Open Sans ExtraBold"/>
                <a:sym typeface="Open Sans ExtraBold"/>
              </a:rPr>
              <a:t>4.1 QUẢN TRỊ</a:t>
            </a:r>
            <a:endParaRPr/>
          </a:p>
        </p:txBody>
      </p:sp>
      <p:grpSp>
        <p:nvGrpSpPr>
          <p:cNvPr id="550" name="Google Shape;550;p22"/>
          <p:cNvGrpSpPr/>
          <p:nvPr/>
        </p:nvGrpSpPr>
        <p:grpSpPr>
          <a:xfrm>
            <a:off x="-266850" y="-197827"/>
            <a:ext cx="1097280" cy="1097280"/>
            <a:chOff x="0" y="0"/>
            <a:chExt cx="812800" cy="812800"/>
          </a:xfrm>
        </p:grpSpPr>
        <p:sp>
          <p:nvSpPr>
            <p:cNvPr id="551" name="Google Shape;55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22</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56" name="Shape 556"/>
        <p:cNvGrpSpPr/>
        <p:nvPr/>
      </p:nvGrpSpPr>
      <p:grpSpPr>
        <a:xfrm>
          <a:off x="0" y="0"/>
          <a:ext cx="0" cy="0"/>
          <a:chOff x="0" y="0"/>
          <a:chExt cx="0" cy="0"/>
        </a:xfrm>
      </p:grpSpPr>
      <p:grpSp>
        <p:nvGrpSpPr>
          <p:cNvPr id="557" name="Google Shape;557;p23"/>
          <p:cNvGrpSpPr/>
          <p:nvPr/>
        </p:nvGrpSpPr>
        <p:grpSpPr>
          <a:xfrm>
            <a:off x="901743" y="833925"/>
            <a:ext cx="11374712" cy="5524741"/>
            <a:chOff x="0" y="-28575"/>
            <a:chExt cx="4212856" cy="2046201"/>
          </a:xfrm>
        </p:grpSpPr>
        <p:sp>
          <p:nvSpPr>
            <p:cNvPr id="558" name="Google Shape;558;p23"/>
            <p:cNvSpPr/>
            <p:nvPr/>
          </p:nvSpPr>
          <p:spPr>
            <a:xfrm>
              <a:off x="0" y="0"/>
              <a:ext cx="4212856" cy="2017626"/>
            </a:xfrm>
            <a:custGeom>
              <a:rect b="b" l="l" r="r" t="t"/>
              <a:pathLst>
                <a:path extrusionOk="0" h="2017626" w="4212856">
                  <a:moveTo>
                    <a:pt x="8168" y="0"/>
                  </a:moveTo>
                  <a:lnTo>
                    <a:pt x="4204689" y="0"/>
                  </a:lnTo>
                  <a:cubicBezTo>
                    <a:pt x="4209200" y="0"/>
                    <a:pt x="4212856" y="3657"/>
                    <a:pt x="4212856" y="8168"/>
                  </a:cubicBezTo>
                  <a:lnTo>
                    <a:pt x="4212856" y="2009458"/>
                  </a:lnTo>
                  <a:cubicBezTo>
                    <a:pt x="4212856" y="2013969"/>
                    <a:pt x="4209200" y="2017626"/>
                    <a:pt x="4204689" y="2017626"/>
                  </a:cubicBezTo>
                  <a:lnTo>
                    <a:pt x="8168" y="2017626"/>
                  </a:lnTo>
                  <a:cubicBezTo>
                    <a:pt x="6001" y="2017626"/>
                    <a:pt x="3924" y="2016765"/>
                    <a:pt x="2392" y="2015234"/>
                  </a:cubicBezTo>
                  <a:cubicBezTo>
                    <a:pt x="861" y="2013702"/>
                    <a:pt x="0" y="2011624"/>
                    <a:pt x="0" y="2009458"/>
                  </a:cubicBezTo>
                  <a:lnTo>
                    <a:pt x="0" y="8168"/>
                  </a:lnTo>
                  <a:cubicBezTo>
                    <a:pt x="0" y="3657"/>
                    <a:pt x="3657" y="0"/>
                    <a:pt x="8168"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txBox="1"/>
            <p:nvPr/>
          </p:nvSpPr>
          <p:spPr>
            <a:xfrm>
              <a:off x="0" y="-28575"/>
              <a:ext cx="4212856" cy="2046201"/>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0" name="Google Shape;560;p23"/>
          <p:cNvGrpSpPr/>
          <p:nvPr/>
        </p:nvGrpSpPr>
        <p:grpSpPr>
          <a:xfrm>
            <a:off x="11077819" y="5646561"/>
            <a:ext cx="3337277" cy="3337277"/>
            <a:chOff x="0" y="0"/>
            <a:chExt cx="812800" cy="812800"/>
          </a:xfrm>
        </p:grpSpPr>
        <p:sp>
          <p:nvSpPr>
            <p:cNvPr id="561" name="Google Shape;56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3" name="Google Shape;563;p23"/>
          <p:cNvSpPr txBox="1"/>
          <p:nvPr/>
        </p:nvSpPr>
        <p:spPr>
          <a:xfrm>
            <a:off x="901743" y="1906746"/>
            <a:ext cx="7049379" cy="365972"/>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1" i="0" lang="en-US" sz="2133" u="none" cap="none" strike="noStrike">
                <a:solidFill>
                  <a:srgbClr val="FDFDFD"/>
                </a:solidFill>
                <a:latin typeface="Rokkitt"/>
                <a:ea typeface="Rokkitt"/>
                <a:cs typeface="Rokkitt"/>
                <a:sym typeface="Rokkitt"/>
              </a:rPr>
              <a:t>4.1. Quản trị</a:t>
            </a:r>
            <a:endParaRPr/>
          </a:p>
        </p:txBody>
      </p:sp>
      <p:sp>
        <p:nvSpPr>
          <p:cNvPr id="564" name="Google Shape;564;p23"/>
          <p:cNvSpPr/>
          <p:nvPr/>
        </p:nvSpPr>
        <p:spPr>
          <a:xfrm>
            <a:off x="8584658" y="1638261"/>
            <a:ext cx="3453352" cy="3373233"/>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3">
              <a:alphaModFix/>
            </a:blip>
            <a:stretch>
              <a:fillRect b="0" l="-9330" r="-932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1570701" y="1544238"/>
            <a:ext cx="2855411" cy="3467256"/>
          </a:xfrm>
          <a:custGeom>
            <a:rect b="b" l="l" r="r" t="t"/>
            <a:pathLst>
              <a:path extrusionOk="0" h="13706455" w="11287760">
                <a:moveTo>
                  <a:pt x="0" y="12571561"/>
                </a:moveTo>
                <a:lnTo>
                  <a:pt x="0" y="1134894"/>
                </a:lnTo>
                <a:cubicBezTo>
                  <a:pt x="0" y="507139"/>
                  <a:pt x="234950" y="0"/>
                  <a:pt x="525780" y="0"/>
                </a:cubicBezTo>
                <a:lnTo>
                  <a:pt x="10761980" y="0"/>
                </a:lnTo>
                <a:cubicBezTo>
                  <a:pt x="11052810" y="0"/>
                  <a:pt x="11287760" y="507139"/>
                  <a:pt x="11287760" y="1134894"/>
                </a:cubicBezTo>
                <a:lnTo>
                  <a:pt x="11287760" y="12568819"/>
                </a:lnTo>
                <a:cubicBezTo>
                  <a:pt x="11287760" y="13196574"/>
                  <a:pt x="11052810" y="13703714"/>
                  <a:pt x="10761980" y="13703714"/>
                </a:cubicBezTo>
                <a:lnTo>
                  <a:pt x="525780" y="13703714"/>
                </a:lnTo>
                <a:cubicBezTo>
                  <a:pt x="236220" y="13706455"/>
                  <a:pt x="0" y="13199315"/>
                  <a:pt x="0" y="12571561"/>
                </a:cubicBezTo>
                <a:close/>
              </a:path>
            </a:pathLst>
          </a:custGeom>
          <a:blipFill rotWithShape="1">
            <a:blip r:embed="rId4">
              <a:alphaModFix/>
            </a:blip>
            <a:stretch>
              <a:fillRect b="-1076" l="0" r="0" t="-107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4778705" y="1638261"/>
            <a:ext cx="3453352" cy="3373233"/>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5">
              <a:alphaModFix/>
            </a:blip>
            <a:stretch>
              <a:fillRect b="-2211" l="0" r="0" t="-221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txBox="1"/>
          <p:nvPr/>
        </p:nvSpPr>
        <p:spPr>
          <a:xfrm>
            <a:off x="1484114" y="5263021"/>
            <a:ext cx="3028907" cy="728981"/>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33" u="none" cap="none" strike="noStrike">
                <a:solidFill>
                  <a:srgbClr val="00569E"/>
                </a:solidFill>
                <a:latin typeface="Open Sans ExtraBold"/>
                <a:ea typeface="Open Sans ExtraBold"/>
                <a:cs typeface="Open Sans ExtraBold"/>
                <a:sym typeface="Open Sans ExtraBold"/>
              </a:rPr>
              <a:t>Tiêu chuẩn quản trị năng lượng</a:t>
            </a:r>
            <a:endParaRPr/>
          </a:p>
        </p:txBody>
      </p:sp>
      <p:sp>
        <p:nvSpPr>
          <p:cNvPr id="568" name="Google Shape;568;p23"/>
          <p:cNvSpPr txBox="1"/>
          <p:nvPr/>
        </p:nvSpPr>
        <p:spPr>
          <a:xfrm>
            <a:off x="4826754" y="5263021"/>
            <a:ext cx="3524690" cy="728981"/>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33" u="none" cap="none" strike="noStrike">
                <a:solidFill>
                  <a:srgbClr val="00569E"/>
                </a:solidFill>
                <a:latin typeface="Open Sans ExtraBold"/>
                <a:ea typeface="Open Sans ExtraBold"/>
                <a:cs typeface="Open Sans ExtraBold"/>
                <a:sym typeface="Open Sans ExtraBold"/>
              </a:rPr>
              <a:t>Tiêu chuẩn vận hành, quản lý chất lượng</a:t>
            </a:r>
            <a:endParaRPr/>
          </a:p>
        </p:txBody>
      </p:sp>
      <p:sp>
        <p:nvSpPr>
          <p:cNvPr id="569" name="Google Shape;569;p23"/>
          <p:cNvSpPr txBox="1"/>
          <p:nvPr/>
        </p:nvSpPr>
        <p:spPr>
          <a:xfrm>
            <a:off x="9263116" y="5449288"/>
            <a:ext cx="2096824" cy="356447"/>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33" u="none" cap="none" strike="noStrike">
                <a:solidFill>
                  <a:srgbClr val="00569E"/>
                </a:solidFill>
                <a:latin typeface="Open Sans ExtraBold"/>
                <a:ea typeface="Open Sans ExtraBold"/>
                <a:cs typeface="Open Sans ExtraBold"/>
                <a:sym typeface="Open Sans ExtraBold"/>
              </a:rPr>
              <a:t>Hệ thống DCIM</a:t>
            </a:r>
            <a:endParaRPr/>
          </a:p>
        </p:txBody>
      </p:sp>
      <p:grpSp>
        <p:nvGrpSpPr>
          <p:cNvPr id="570" name="Google Shape;570;p23"/>
          <p:cNvGrpSpPr/>
          <p:nvPr/>
        </p:nvGrpSpPr>
        <p:grpSpPr>
          <a:xfrm>
            <a:off x="-266850" y="-197827"/>
            <a:ext cx="1097280" cy="1097280"/>
            <a:chOff x="0" y="0"/>
            <a:chExt cx="812800" cy="812800"/>
          </a:xfrm>
        </p:grpSpPr>
        <p:sp>
          <p:nvSpPr>
            <p:cNvPr id="571" name="Google Shape;57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23</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76" name="Shape 576"/>
        <p:cNvGrpSpPr/>
        <p:nvPr/>
      </p:nvGrpSpPr>
      <p:grpSpPr>
        <a:xfrm>
          <a:off x="0" y="0"/>
          <a:ext cx="0" cy="0"/>
          <a:chOff x="0" y="0"/>
          <a:chExt cx="0" cy="0"/>
        </a:xfrm>
      </p:grpSpPr>
      <p:grpSp>
        <p:nvGrpSpPr>
          <p:cNvPr id="577" name="Google Shape;577;p24"/>
          <p:cNvGrpSpPr/>
          <p:nvPr/>
        </p:nvGrpSpPr>
        <p:grpSpPr>
          <a:xfrm>
            <a:off x="734695" y="654367"/>
            <a:ext cx="11541760" cy="6089411"/>
            <a:chOff x="0" y="-28575"/>
            <a:chExt cx="4274726" cy="2255337"/>
          </a:xfrm>
        </p:grpSpPr>
        <p:sp>
          <p:nvSpPr>
            <p:cNvPr id="578" name="Google Shape;578;p24"/>
            <p:cNvSpPr/>
            <p:nvPr/>
          </p:nvSpPr>
          <p:spPr>
            <a:xfrm>
              <a:off x="0" y="0"/>
              <a:ext cx="4274726" cy="2226762"/>
            </a:xfrm>
            <a:custGeom>
              <a:rect b="b" l="l" r="r" t="t"/>
              <a:pathLst>
                <a:path extrusionOk="0" h="2226762" w="4274726">
                  <a:moveTo>
                    <a:pt x="8049" y="0"/>
                  </a:moveTo>
                  <a:lnTo>
                    <a:pt x="4266677" y="0"/>
                  </a:lnTo>
                  <a:cubicBezTo>
                    <a:pt x="4271122" y="0"/>
                    <a:pt x="4274726" y="3604"/>
                    <a:pt x="4274726" y="8049"/>
                  </a:cubicBezTo>
                  <a:lnTo>
                    <a:pt x="4274726" y="2218712"/>
                  </a:lnTo>
                  <a:cubicBezTo>
                    <a:pt x="4274726" y="2223158"/>
                    <a:pt x="4271122" y="2226762"/>
                    <a:pt x="4266677" y="2226762"/>
                  </a:cubicBezTo>
                  <a:lnTo>
                    <a:pt x="8049" y="2226762"/>
                  </a:lnTo>
                  <a:cubicBezTo>
                    <a:pt x="3604" y="2226762"/>
                    <a:pt x="0" y="2223158"/>
                    <a:pt x="0" y="2218712"/>
                  </a:cubicBezTo>
                  <a:lnTo>
                    <a:pt x="0" y="8049"/>
                  </a:lnTo>
                  <a:cubicBezTo>
                    <a:pt x="0" y="3604"/>
                    <a:pt x="3604" y="0"/>
                    <a:pt x="8049"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txBox="1"/>
            <p:nvPr/>
          </p:nvSpPr>
          <p:spPr>
            <a:xfrm>
              <a:off x="0" y="-28575"/>
              <a:ext cx="4274726" cy="225533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0" name="Google Shape;580;p24"/>
          <p:cNvGrpSpPr/>
          <p:nvPr/>
        </p:nvGrpSpPr>
        <p:grpSpPr>
          <a:xfrm>
            <a:off x="11077819" y="5646561"/>
            <a:ext cx="3337277" cy="3337277"/>
            <a:chOff x="0" y="0"/>
            <a:chExt cx="812800" cy="812800"/>
          </a:xfrm>
        </p:grpSpPr>
        <p:sp>
          <p:nvSpPr>
            <p:cNvPr id="581" name="Google Shape;58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3" name="Google Shape;583;p24"/>
          <p:cNvSpPr/>
          <p:nvPr/>
        </p:nvSpPr>
        <p:spPr>
          <a:xfrm>
            <a:off x="1445524" y="2150258"/>
            <a:ext cx="3086285" cy="3014683"/>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3">
              <a:alphaModFix/>
            </a:blip>
            <a:stretch>
              <a:fillRect b="-3012" l="0" r="0" t="-301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5308587" y="2150258"/>
            <a:ext cx="2734337" cy="2670899"/>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4">
              <a:alphaModFix/>
            </a:blip>
            <a:stretch>
              <a:fillRect b="-2651" l="0" r="0" t="-265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8620941" y="2322150"/>
            <a:ext cx="3272510" cy="2670899"/>
          </a:xfrm>
          <a:custGeom>
            <a:rect b="b" l="l" r="r" t="t"/>
            <a:pathLst>
              <a:path extrusionOk="0" h="13706455" w="16793786">
                <a:moveTo>
                  <a:pt x="0" y="12571561"/>
                </a:moveTo>
                <a:lnTo>
                  <a:pt x="0" y="1134894"/>
                </a:lnTo>
                <a:cubicBezTo>
                  <a:pt x="0" y="507139"/>
                  <a:pt x="349556" y="0"/>
                  <a:pt x="782249" y="0"/>
                </a:cubicBezTo>
                <a:lnTo>
                  <a:pt x="16011537" y="0"/>
                </a:lnTo>
                <a:cubicBezTo>
                  <a:pt x="16444229" y="0"/>
                  <a:pt x="16793786" y="507139"/>
                  <a:pt x="16793786" y="1134894"/>
                </a:cubicBezTo>
                <a:lnTo>
                  <a:pt x="16793786" y="12568819"/>
                </a:lnTo>
                <a:cubicBezTo>
                  <a:pt x="16793786" y="13196574"/>
                  <a:pt x="16444229" y="13703714"/>
                  <a:pt x="16011537" y="13703714"/>
                </a:cubicBezTo>
                <a:lnTo>
                  <a:pt x="782249" y="13703714"/>
                </a:lnTo>
                <a:cubicBezTo>
                  <a:pt x="351445" y="13706455"/>
                  <a:pt x="0" y="13199315"/>
                  <a:pt x="0" y="12571561"/>
                </a:cubicBezTo>
                <a:close/>
              </a:path>
            </a:pathLst>
          </a:custGeom>
          <a:blipFill rotWithShape="1">
            <a:blip r:embed="rId5">
              <a:alphaModFix/>
            </a:blip>
            <a:stretch>
              <a:fillRect b="0" l="-2644" r="-264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txBox="1"/>
          <p:nvPr/>
        </p:nvSpPr>
        <p:spPr>
          <a:xfrm>
            <a:off x="746214" y="822438"/>
            <a:ext cx="3785943" cy="606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145DA0"/>
                </a:solidFill>
                <a:latin typeface="Open Sans ExtraBold"/>
                <a:ea typeface="Open Sans ExtraBold"/>
                <a:cs typeface="Open Sans ExtraBold"/>
                <a:sym typeface="Open Sans ExtraBold"/>
              </a:rPr>
              <a:t>4.2 Bảo Mật</a:t>
            </a:r>
            <a:endParaRPr/>
          </a:p>
        </p:txBody>
      </p:sp>
      <p:sp>
        <p:nvSpPr>
          <p:cNvPr id="587" name="Google Shape;587;p24"/>
          <p:cNvSpPr txBox="1"/>
          <p:nvPr/>
        </p:nvSpPr>
        <p:spPr>
          <a:xfrm>
            <a:off x="1728287" y="5246723"/>
            <a:ext cx="2472363" cy="752052"/>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0" i="0" lang="en-US" sz="2133" u="none" cap="none" strike="noStrike">
                <a:solidFill>
                  <a:srgbClr val="00569E"/>
                </a:solidFill>
                <a:latin typeface="Rokkitt Black"/>
                <a:ea typeface="Rokkitt Black"/>
                <a:cs typeface="Rokkitt Black"/>
                <a:sym typeface="Rokkitt Black"/>
              </a:rPr>
              <a:t>Tiêu chuẩn bảo mật thông  tin</a:t>
            </a:r>
            <a:endParaRPr/>
          </a:p>
        </p:txBody>
      </p:sp>
      <p:sp>
        <p:nvSpPr>
          <p:cNvPr id="588" name="Google Shape;588;p24"/>
          <p:cNvSpPr txBox="1"/>
          <p:nvPr/>
        </p:nvSpPr>
        <p:spPr>
          <a:xfrm>
            <a:off x="5577831" y="5246723"/>
            <a:ext cx="2196155" cy="752052"/>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0" i="0" lang="en-US" sz="2133" u="none" cap="none" strike="noStrike">
                <a:solidFill>
                  <a:srgbClr val="00569E"/>
                </a:solidFill>
                <a:latin typeface="Rokkitt Black"/>
                <a:ea typeface="Rokkitt Black"/>
                <a:cs typeface="Rokkitt Black"/>
                <a:sym typeface="Rokkitt Black"/>
              </a:rPr>
              <a:t>Hệ thống Access Control</a:t>
            </a:r>
            <a:endParaRPr/>
          </a:p>
        </p:txBody>
      </p:sp>
      <p:sp>
        <p:nvSpPr>
          <p:cNvPr id="589" name="Google Shape;589;p24"/>
          <p:cNvSpPr txBox="1"/>
          <p:nvPr/>
        </p:nvSpPr>
        <p:spPr>
          <a:xfrm>
            <a:off x="8842484" y="5436376"/>
            <a:ext cx="2829792" cy="372745"/>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0" i="0" lang="en-US" sz="2133" u="none" cap="none" strike="noStrike">
                <a:solidFill>
                  <a:srgbClr val="00569E"/>
                </a:solidFill>
                <a:latin typeface="Rokkitt Black"/>
                <a:ea typeface="Rokkitt Black"/>
                <a:cs typeface="Rokkitt Black"/>
                <a:sym typeface="Rokkitt Black"/>
              </a:rPr>
              <a:t>Hệ thống IP Camera</a:t>
            </a:r>
            <a:endParaRPr/>
          </a:p>
        </p:txBody>
      </p:sp>
      <p:grpSp>
        <p:nvGrpSpPr>
          <p:cNvPr id="590" name="Google Shape;590;p24"/>
          <p:cNvGrpSpPr/>
          <p:nvPr/>
        </p:nvGrpSpPr>
        <p:grpSpPr>
          <a:xfrm>
            <a:off x="-266850" y="-197827"/>
            <a:ext cx="1097280" cy="1097280"/>
            <a:chOff x="0" y="0"/>
            <a:chExt cx="812800" cy="812800"/>
          </a:xfrm>
        </p:grpSpPr>
        <p:sp>
          <p:nvSpPr>
            <p:cNvPr id="591" name="Google Shape;59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24</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25"/>
          <p:cNvSpPr/>
          <p:nvPr/>
        </p:nvSpPr>
        <p:spPr>
          <a:xfrm>
            <a:off x="0" y="0"/>
            <a:ext cx="13001625" cy="7315200"/>
          </a:xfrm>
          <a:custGeom>
            <a:rect b="b" l="l" r="r" t="t"/>
            <a:pathLst>
              <a:path extrusionOk="0" h="7315200" w="13001625">
                <a:moveTo>
                  <a:pt x="0" y="0"/>
                </a:moveTo>
                <a:lnTo>
                  <a:pt x="13001625" y="0"/>
                </a:lnTo>
                <a:lnTo>
                  <a:pt x="13001625" y="7315200"/>
                </a:lnTo>
                <a:lnTo>
                  <a:pt x="0" y="7315200"/>
                </a:lnTo>
                <a:lnTo>
                  <a:pt x="0" y="0"/>
                </a:lnTo>
                <a:close/>
              </a:path>
            </a:pathLst>
          </a:custGeom>
          <a:blipFill rotWithShape="1">
            <a:blip r:embed="rId3">
              <a:alphaModFix/>
            </a:blip>
            <a:stretch>
              <a:fillRect b="-9250" l="0" r="-71" t="-9250"/>
            </a:stretch>
          </a:blipFill>
          <a:ln>
            <a:noFill/>
          </a:ln>
        </p:spPr>
      </p:sp>
      <p:sp>
        <p:nvSpPr>
          <p:cNvPr id="598" name="Google Shape;598;p25"/>
          <p:cNvSpPr/>
          <p:nvPr/>
        </p:nvSpPr>
        <p:spPr>
          <a:xfrm rot="5400000">
            <a:off x="6396217" y="576235"/>
            <a:ext cx="6074240" cy="6162731"/>
          </a:xfrm>
          <a:custGeom>
            <a:rect b="b" l="l" r="r" t="t"/>
            <a:pathLst>
              <a:path extrusionOk="0" h="6162731" w="6074240">
                <a:moveTo>
                  <a:pt x="0" y="0"/>
                </a:moveTo>
                <a:lnTo>
                  <a:pt x="6074240" y="0"/>
                </a:lnTo>
                <a:lnTo>
                  <a:pt x="6074240" y="6162730"/>
                </a:lnTo>
                <a:lnTo>
                  <a:pt x="0" y="6162730"/>
                </a:lnTo>
                <a:lnTo>
                  <a:pt x="0" y="0"/>
                </a:lnTo>
                <a:close/>
              </a:path>
            </a:pathLst>
          </a:custGeom>
          <a:blipFill rotWithShape="1">
            <a:blip r:embed="rId4">
              <a:alphaModFix amt="14000"/>
            </a:blip>
            <a:stretch>
              <a:fillRect b="0" l="0" r="0" t="0"/>
            </a:stretch>
          </a:blipFill>
          <a:ln>
            <a:noFill/>
          </a:ln>
        </p:spPr>
      </p:sp>
      <p:sp>
        <p:nvSpPr>
          <p:cNvPr id="599" name="Google Shape;599;p25"/>
          <p:cNvSpPr/>
          <p:nvPr/>
        </p:nvSpPr>
        <p:spPr>
          <a:xfrm rot="5400000">
            <a:off x="2017654" y="576235"/>
            <a:ext cx="6074240" cy="6162731"/>
          </a:xfrm>
          <a:custGeom>
            <a:rect b="b" l="l" r="r" t="t"/>
            <a:pathLst>
              <a:path extrusionOk="0" h="6162731" w="6074240">
                <a:moveTo>
                  <a:pt x="0" y="0"/>
                </a:moveTo>
                <a:lnTo>
                  <a:pt x="6074240" y="0"/>
                </a:lnTo>
                <a:lnTo>
                  <a:pt x="6074240" y="6162730"/>
                </a:lnTo>
                <a:lnTo>
                  <a:pt x="0" y="6162730"/>
                </a:lnTo>
                <a:lnTo>
                  <a:pt x="0" y="0"/>
                </a:lnTo>
                <a:close/>
              </a:path>
            </a:pathLst>
          </a:custGeom>
          <a:blipFill rotWithShape="1">
            <a:blip r:embed="rId4">
              <a:alphaModFix amt="14000"/>
            </a:blip>
            <a:stretch>
              <a:fillRect b="0" l="0" r="0" t="0"/>
            </a:stretch>
          </a:blipFill>
          <a:ln>
            <a:noFill/>
          </a:ln>
        </p:spPr>
      </p:sp>
      <p:grpSp>
        <p:nvGrpSpPr>
          <p:cNvPr id="600" name="Google Shape;600;p25"/>
          <p:cNvGrpSpPr/>
          <p:nvPr/>
        </p:nvGrpSpPr>
        <p:grpSpPr>
          <a:xfrm>
            <a:off x="2180263" y="2011657"/>
            <a:ext cx="8650625" cy="3214734"/>
            <a:chOff x="0" y="-28575"/>
            <a:chExt cx="3203935" cy="1190642"/>
          </a:xfrm>
        </p:grpSpPr>
        <p:sp>
          <p:nvSpPr>
            <p:cNvPr id="601" name="Google Shape;601;p25"/>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28575">
              <a:solidFill>
                <a:srgbClr val="FFFFFF"/>
              </a:solidFill>
              <a:prstDash val="solid"/>
              <a:miter lim="8000"/>
              <a:headEnd len="sm" w="sm" type="none"/>
              <a:tailEnd len="sm" w="sm" type="none"/>
            </a:ln>
          </p:spPr>
        </p:sp>
        <p:sp>
          <p:nvSpPr>
            <p:cNvPr id="602" name="Google Shape;602;p25"/>
            <p:cNvSpPr txBox="1"/>
            <p:nvPr/>
          </p:nvSpPr>
          <p:spPr>
            <a:xfrm>
              <a:off x="0" y="-28575"/>
              <a:ext cx="3203935" cy="119064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3" name="Google Shape;603;p25"/>
          <p:cNvSpPr txBox="1"/>
          <p:nvPr/>
        </p:nvSpPr>
        <p:spPr>
          <a:xfrm>
            <a:off x="2373149" y="2190704"/>
            <a:ext cx="8264853" cy="1614524"/>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US" sz="9427" u="none" cap="none" strike="noStrike">
                <a:solidFill>
                  <a:srgbClr val="FFFFFF"/>
                </a:solidFill>
                <a:latin typeface="Open Sans ExtraBold"/>
                <a:ea typeface="Open Sans ExtraBold"/>
                <a:cs typeface="Open Sans ExtraBold"/>
                <a:sym typeface="Open Sans ExtraBold"/>
              </a:rPr>
              <a:t>CHƯƠNG 2</a:t>
            </a:r>
            <a:endParaRPr/>
          </a:p>
        </p:txBody>
      </p:sp>
      <p:sp>
        <p:nvSpPr>
          <p:cNvPr id="604" name="Google Shape;604;p25"/>
          <p:cNvSpPr txBox="1"/>
          <p:nvPr/>
        </p:nvSpPr>
        <p:spPr>
          <a:xfrm>
            <a:off x="2373149" y="3992846"/>
            <a:ext cx="8264853" cy="1004504"/>
          </a:xfrm>
          <a:prstGeom prst="rect">
            <a:avLst/>
          </a:prstGeom>
          <a:noFill/>
          <a:ln>
            <a:noFill/>
          </a:ln>
        </p:spPr>
        <p:txBody>
          <a:bodyPr anchorCtr="0" anchor="t" bIns="0" lIns="0" spcFirstLastPara="1" rIns="0" wrap="square" tIns="0">
            <a:spAutoFit/>
          </a:bodyPr>
          <a:lstStyle/>
          <a:p>
            <a:pPr indent="0" lvl="0" marL="0" marR="0" rtl="0" algn="ctr">
              <a:lnSpc>
                <a:spcPct val="155986"/>
              </a:lnSpc>
              <a:spcBef>
                <a:spcPts val="0"/>
              </a:spcBef>
              <a:spcAft>
                <a:spcPts val="0"/>
              </a:spcAft>
              <a:buNone/>
            </a:pPr>
            <a:r>
              <a:rPr b="1" i="0" lang="en-US" sz="2631" u="sng" cap="none" strike="noStrike">
                <a:solidFill>
                  <a:srgbClr val="FFFFFF"/>
                </a:solidFill>
                <a:latin typeface="Open Sans ExtraBold"/>
                <a:ea typeface="Open Sans ExtraBold"/>
                <a:cs typeface="Open Sans ExtraBold"/>
                <a:sym typeface="Open Sans ExtraBold"/>
                <a:hlinkClick r:id="rId5">
                  <a:extLst>
                    <a:ext uri="{A12FA001-AC4F-418D-AE19-62706E023703}">
                      <ahyp:hlinkClr val="tx"/>
                    </a:ext>
                  </a:extLst>
                </a:hlinkClick>
              </a:rPr>
              <a:t>QUY TRÌNH HOẠT ĐỘNG CỦA CÔNG TY CÓ ỨNG DỤNG CÔNG NGHỆ THÔNG</a:t>
            </a:r>
            <a:r>
              <a:rPr b="1" i="0" lang="en-US" sz="2631" u="none" cap="none" strike="noStrike">
                <a:solidFill>
                  <a:srgbClr val="FFFFFF"/>
                </a:solidFill>
                <a:latin typeface="Open Sans ExtraBold"/>
                <a:ea typeface="Open Sans ExtraBold"/>
                <a:cs typeface="Open Sans ExtraBold"/>
                <a:sym typeface="Open Sans ExtraBold"/>
              </a:rPr>
              <a:t> </a:t>
            </a:r>
            <a:r>
              <a:rPr b="1" i="0" lang="en-US" sz="2631" u="sng" cap="none" strike="noStrike">
                <a:solidFill>
                  <a:srgbClr val="FFFFFF"/>
                </a:solidFill>
                <a:latin typeface="Open Sans ExtraBold"/>
                <a:ea typeface="Open Sans ExtraBold"/>
                <a:cs typeface="Open Sans ExtraBold"/>
                <a:sym typeface="Open Sans ExtraBold"/>
                <a:hlinkClick r:id="rId6">
                  <a:extLst>
                    <a:ext uri="{A12FA001-AC4F-418D-AE19-62706E023703}">
                      <ahyp:hlinkClr val="tx"/>
                    </a:ext>
                  </a:extLst>
                </a:hlinkClick>
              </a:rPr>
              <a:t>TIN</a:t>
            </a:r>
            <a:endParaRPr/>
          </a:p>
        </p:txBody>
      </p:sp>
      <p:grpSp>
        <p:nvGrpSpPr>
          <p:cNvPr id="605" name="Google Shape;605;p25"/>
          <p:cNvGrpSpPr/>
          <p:nvPr/>
        </p:nvGrpSpPr>
        <p:grpSpPr>
          <a:xfrm>
            <a:off x="-266850" y="-197827"/>
            <a:ext cx="1097280" cy="1097280"/>
            <a:chOff x="0" y="0"/>
            <a:chExt cx="812800" cy="812800"/>
          </a:xfrm>
        </p:grpSpPr>
        <p:sp>
          <p:nvSpPr>
            <p:cNvPr id="606" name="Google Shape;60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25</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11" name="Shape 611"/>
        <p:cNvGrpSpPr/>
        <p:nvPr/>
      </p:nvGrpSpPr>
      <p:grpSpPr>
        <a:xfrm>
          <a:off x="0" y="0"/>
          <a:ext cx="0" cy="0"/>
          <a:chOff x="0" y="0"/>
          <a:chExt cx="0" cy="0"/>
        </a:xfrm>
      </p:grpSpPr>
      <p:grpSp>
        <p:nvGrpSpPr>
          <p:cNvPr id="612" name="Google Shape;612;p26"/>
          <p:cNvGrpSpPr/>
          <p:nvPr/>
        </p:nvGrpSpPr>
        <p:grpSpPr>
          <a:xfrm>
            <a:off x="-6320446" y="-1739307"/>
            <a:ext cx="10793814" cy="10793814"/>
            <a:chOff x="0" y="0"/>
            <a:chExt cx="812800" cy="812800"/>
          </a:xfrm>
        </p:grpSpPr>
        <p:sp>
          <p:nvSpPr>
            <p:cNvPr id="613" name="Google Shape;613;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p26"/>
          <p:cNvGrpSpPr/>
          <p:nvPr/>
        </p:nvGrpSpPr>
        <p:grpSpPr>
          <a:xfrm>
            <a:off x="-4240116" y="-1278193"/>
            <a:ext cx="7946531" cy="9871587"/>
            <a:chOff x="0" y="0"/>
            <a:chExt cx="654296" cy="812800"/>
          </a:xfrm>
        </p:grpSpPr>
        <p:sp>
          <p:nvSpPr>
            <p:cNvPr id="616" name="Google Shape;616;p26"/>
            <p:cNvSpPr/>
            <p:nvPr/>
          </p:nvSpPr>
          <p:spPr>
            <a:xfrm>
              <a:off x="0" y="0"/>
              <a:ext cx="654296" cy="812800"/>
            </a:xfrm>
            <a:custGeom>
              <a:rect b="b" l="l" r="r" t="t"/>
              <a:pathLst>
                <a:path extrusionOk="0" h="812800" w="654296">
                  <a:moveTo>
                    <a:pt x="327148" y="0"/>
                  </a:moveTo>
                  <a:cubicBezTo>
                    <a:pt x="146469" y="0"/>
                    <a:pt x="0" y="181951"/>
                    <a:pt x="0" y="406400"/>
                  </a:cubicBezTo>
                  <a:cubicBezTo>
                    <a:pt x="0" y="630849"/>
                    <a:pt x="146469" y="812800"/>
                    <a:pt x="327148" y="812800"/>
                  </a:cubicBezTo>
                  <a:cubicBezTo>
                    <a:pt x="507827" y="812800"/>
                    <a:pt x="654296" y="630849"/>
                    <a:pt x="654296" y="406400"/>
                  </a:cubicBezTo>
                  <a:cubicBezTo>
                    <a:pt x="654296" y="181951"/>
                    <a:pt x="507827" y="0"/>
                    <a:pt x="327148" y="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txBox="1"/>
            <p:nvPr/>
          </p:nvSpPr>
          <p:spPr>
            <a:xfrm>
              <a:off x="61340" y="47625"/>
              <a:ext cx="531616"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8" name="Google Shape;618;p26"/>
          <p:cNvSpPr txBox="1"/>
          <p:nvPr/>
        </p:nvSpPr>
        <p:spPr>
          <a:xfrm>
            <a:off x="734695" y="2872197"/>
            <a:ext cx="2563276" cy="656343"/>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1" i="0" lang="en-US" sz="3825" u="none" cap="none" strike="noStrike">
                <a:solidFill>
                  <a:srgbClr val="FDFDFD"/>
                </a:solidFill>
                <a:latin typeface="Open Sans ExtraBold"/>
                <a:ea typeface="Open Sans ExtraBold"/>
                <a:cs typeface="Open Sans ExtraBold"/>
                <a:sym typeface="Open Sans ExtraBold"/>
              </a:rPr>
              <a:t>Quy trình</a:t>
            </a:r>
            <a:endParaRPr/>
          </a:p>
        </p:txBody>
      </p:sp>
      <p:sp>
        <p:nvSpPr>
          <p:cNvPr id="619" name="Google Shape;619;p26"/>
          <p:cNvSpPr txBox="1"/>
          <p:nvPr/>
        </p:nvSpPr>
        <p:spPr>
          <a:xfrm>
            <a:off x="6199246" y="2615361"/>
            <a:ext cx="6077209" cy="899753"/>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59" u="none" cap="none" strike="noStrike">
                <a:solidFill>
                  <a:srgbClr val="145DA0"/>
                </a:solidFill>
                <a:latin typeface="Rokkitt"/>
                <a:ea typeface="Rokkitt"/>
                <a:cs typeface="Rokkitt"/>
                <a:sym typeface="Rokkitt"/>
              </a:rPr>
              <a:t>Quy trình tiếp nhận và giải quyết khiếu nại của khách hàng</a:t>
            </a:r>
            <a:endParaRPr/>
          </a:p>
        </p:txBody>
      </p:sp>
      <p:sp>
        <p:nvSpPr>
          <p:cNvPr id="620" name="Google Shape;620;p26"/>
          <p:cNvSpPr/>
          <p:nvPr/>
        </p:nvSpPr>
        <p:spPr>
          <a:xfrm>
            <a:off x="4915311" y="2518323"/>
            <a:ext cx="1012804" cy="1012804"/>
          </a:xfrm>
          <a:custGeom>
            <a:rect b="b" l="l" r="r" t="t"/>
            <a:pathLst>
              <a:path extrusionOk="0" h="1012804" w="1012804">
                <a:moveTo>
                  <a:pt x="0" y="0"/>
                </a:moveTo>
                <a:lnTo>
                  <a:pt x="1012804" y="0"/>
                </a:lnTo>
                <a:lnTo>
                  <a:pt x="1012804" y="1012804"/>
                </a:lnTo>
                <a:lnTo>
                  <a:pt x="0" y="1012804"/>
                </a:lnTo>
                <a:lnTo>
                  <a:pt x="0" y="0"/>
                </a:lnTo>
                <a:close/>
              </a:path>
            </a:pathLst>
          </a:custGeom>
          <a:blipFill rotWithShape="1">
            <a:blip r:embed="rId3">
              <a:alphaModFix/>
            </a:blip>
            <a:stretch>
              <a:fillRect b="0" l="0" r="0" t="0"/>
            </a:stretch>
          </a:blipFill>
          <a:ln>
            <a:noFill/>
          </a:ln>
        </p:spPr>
      </p:sp>
      <p:sp>
        <p:nvSpPr>
          <p:cNvPr id="621" name="Google Shape;621;p26"/>
          <p:cNvSpPr txBox="1"/>
          <p:nvPr/>
        </p:nvSpPr>
        <p:spPr>
          <a:xfrm>
            <a:off x="5018464" y="2700119"/>
            <a:ext cx="806499" cy="582538"/>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b="1" i="0" lang="en-US" sz="3402" u="none" cap="none" strike="noStrike">
                <a:solidFill>
                  <a:srgbClr val="FDFDFD"/>
                </a:solidFill>
                <a:latin typeface="Open Sans ExtraBold"/>
                <a:ea typeface="Open Sans ExtraBold"/>
                <a:cs typeface="Open Sans ExtraBold"/>
                <a:sym typeface="Open Sans ExtraBold"/>
              </a:rPr>
              <a:t>1</a:t>
            </a:r>
            <a:endParaRPr/>
          </a:p>
        </p:txBody>
      </p:sp>
      <p:sp>
        <p:nvSpPr>
          <p:cNvPr id="622" name="Google Shape;622;p26"/>
          <p:cNvSpPr/>
          <p:nvPr/>
        </p:nvSpPr>
        <p:spPr>
          <a:xfrm>
            <a:off x="4915311" y="3781740"/>
            <a:ext cx="1012804" cy="1012804"/>
          </a:xfrm>
          <a:custGeom>
            <a:rect b="b" l="l" r="r" t="t"/>
            <a:pathLst>
              <a:path extrusionOk="0" h="1012804" w="1012804">
                <a:moveTo>
                  <a:pt x="0" y="0"/>
                </a:moveTo>
                <a:lnTo>
                  <a:pt x="1012804" y="0"/>
                </a:lnTo>
                <a:lnTo>
                  <a:pt x="1012804" y="1012804"/>
                </a:lnTo>
                <a:lnTo>
                  <a:pt x="0" y="1012804"/>
                </a:lnTo>
                <a:lnTo>
                  <a:pt x="0" y="0"/>
                </a:lnTo>
                <a:close/>
              </a:path>
            </a:pathLst>
          </a:custGeom>
          <a:blipFill rotWithShape="1">
            <a:blip r:embed="rId3">
              <a:alphaModFix/>
            </a:blip>
            <a:stretch>
              <a:fillRect b="0" l="0" r="0" t="0"/>
            </a:stretch>
          </a:blipFill>
          <a:ln>
            <a:noFill/>
          </a:ln>
        </p:spPr>
      </p:sp>
      <p:sp>
        <p:nvSpPr>
          <p:cNvPr id="623" name="Google Shape;623;p26"/>
          <p:cNvSpPr txBox="1"/>
          <p:nvPr/>
        </p:nvSpPr>
        <p:spPr>
          <a:xfrm>
            <a:off x="5018464" y="3963536"/>
            <a:ext cx="806499" cy="582538"/>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b="1" i="0" lang="en-US" sz="3402" u="none" cap="none" strike="noStrike">
                <a:solidFill>
                  <a:srgbClr val="FDFDFD"/>
                </a:solidFill>
                <a:latin typeface="Open Sans ExtraBold"/>
                <a:ea typeface="Open Sans ExtraBold"/>
                <a:cs typeface="Open Sans ExtraBold"/>
                <a:sym typeface="Open Sans ExtraBold"/>
              </a:rPr>
              <a:t>2</a:t>
            </a:r>
            <a:endParaRPr/>
          </a:p>
        </p:txBody>
      </p:sp>
      <p:sp>
        <p:nvSpPr>
          <p:cNvPr id="624" name="Google Shape;624;p26"/>
          <p:cNvSpPr txBox="1"/>
          <p:nvPr/>
        </p:nvSpPr>
        <p:spPr>
          <a:xfrm>
            <a:off x="6199246" y="4068432"/>
            <a:ext cx="6077209"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Quy trình cung cấp dịch vụ</a:t>
            </a:r>
            <a:endParaRPr/>
          </a:p>
        </p:txBody>
      </p:sp>
      <p:grpSp>
        <p:nvGrpSpPr>
          <p:cNvPr id="625" name="Google Shape;625;p26"/>
          <p:cNvGrpSpPr/>
          <p:nvPr/>
        </p:nvGrpSpPr>
        <p:grpSpPr>
          <a:xfrm>
            <a:off x="4326023" y="2972793"/>
            <a:ext cx="265676" cy="265676"/>
            <a:chOff x="0" y="0"/>
            <a:chExt cx="812800" cy="812800"/>
          </a:xfrm>
        </p:grpSpPr>
        <p:sp>
          <p:nvSpPr>
            <p:cNvPr id="626" name="Google Shape;626;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28575">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txBox="1"/>
            <p:nvPr/>
          </p:nvSpPr>
          <p:spPr>
            <a:xfrm>
              <a:off x="76200" y="38100"/>
              <a:ext cx="660400" cy="698500"/>
            </a:xfrm>
            <a:prstGeom prst="rect">
              <a:avLst/>
            </a:prstGeom>
            <a:noFill/>
            <a:ln>
              <a:noFill/>
            </a:ln>
          </p:spPr>
          <p:txBody>
            <a:bodyPr anchorCtr="0" anchor="ctr" bIns="0" lIns="0" spcFirstLastPara="1" rIns="0" wrap="square" tIns="0">
              <a:noAutofit/>
            </a:bodyPr>
            <a:lstStyle/>
            <a:p>
              <a:pPr indent="0" lvl="0" marL="0" marR="0" rtl="0" algn="ctr">
                <a:lnSpc>
                  <a:spcPct val="143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26"/>
          <p:cNvGrpSpPr/>
          <p:nvPr/>
        </p:nvGrpSpPr>
        <p:grpSpPr>
          <a:xfrm>
            <a:off x="4321860" y="4096342"/>
            <a:ext cx="265676" cy="265676"/>
            <a:chOff x="0" y="0"/>
            <a:chExt cx="812800" cy="812800"/>
          </a:xfrm>
        </p:grpSpPr>
        <p:sp>
          <p:nvSpPr>
            <p:cNvPr id="629" name="Google Shape;629;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28575">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txBox="1"/>
            <p:nvPr/>
          </p:nvSpPr>
          <p:spPr>
            <a:xfrm>
              <a:off x="76200" y="38100"/>
              <a:ext cx="660400" cy="698500"/>
            </a:xfrm>
            <a:prstGeom prst="rect">
              <a:avLst/>
            </a:prstGeom>
            <a:noFill/>
            <a:ln>
              <a:noFill/>
            </a:ln>
          </p:spPr>
          <p:txBody>
            <a:bodyPr anchorCtr="0" anchor="ctr" bIns="0" lIns="0" spcFirstLastPara="1" rIns="0" wrap="square" tIns="0">
              <a:noAutofit/>
            </a:bodyPr>
            <a:lstStyle/>
            <a:p>
              <a:pPr indent="0" lvl="0" marL="0" marR="0" rtl="0" algn="ctr">
                <a:lnSpc>
                  <a:spcPct val="143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1" name="Google Shape;631;p26"/>
          <p:cNvGrpSpPr/>
          <p:nvPr/>
        </p:nvGrpSpPr>
        <p:grpSpPr>
          <a:xfrm>
            <a:off x="-266850" y="-197827"/>
            <a:ext cx="1097280" cy="1097280"/>
            <a:chOff x="0" y="0"/>
            <a:chExt cx="812800" cy="812800"/>
          </a:xfrm>
        </p:grpSpPr>
        <p:sp>
          <p:nvSpPr>
            <p:cNvPr id="632" name="Google Shape;632;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26</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37" name="Shape 637"/>
        <p:cNvGrpSpPr/>
        <p:nvPr/>
      </p:nvGrpSpPr>
      <p:grpSpPr>
        <a:xfrm>
          <a:off x="0" y="0"/>
          <a:ext cx="0" cy="0"/>
          <a:chOff x="0" y="0"/>
          <a:chExt cx="0" cy="0"/>
        </a:xfrm>
      </p:grpSpPr>
      <p:grpSp>
        <p:nvGrpSpPr>
          <p:cNvPr id="638" name="Google Shape;638;p27"/>
          <p:cNvGrpSpPr/>
          <p:nvPr/>
        </p:nvGrpSpPr>
        <p:grpSpPr>
          <a:xfrm>
            <a:off x="178992" y="99732"/>
            <a:ext cx="12653166" cy="7043170"/>
            <a:chOff x="0" y="-28575"/>
            <a:chExt cx="4982580" cy="2773468"/>
          </a:xfrm>
        </p:grpSpPr>
        <p:sp>
          <p:nvSpPr>
            <p:cNvPr id="639" name="Google Shape;639;p27"/>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640" name="Google Shape;640;p27"/>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1" name="Google Shape;641;p27"/>
          <p:cNvGrpSpPr/>
          <p:nvPr/>
        </p:nvGrpSpPr>
        <p:grpSpPr>
          <a:xfrm>
            <a:off x="1403654" y="1685956"/>
            <a:ext cx="10203842" cy="4308378"/>
            <a:chOff x="0" y="-28575"/>
            <a:chExt cx="4835699" cy="2041782"/>
          </a:xfrm>
        </p:grpSpPr>
        <p:sp>
          <p:nvSpPr>
            <p:cNvPr id="642" name="Google Shape;642;p27"/>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4" name="Google Shape;644;p27"/>
          <p:cNvGrpSpPr/>
          <p:nvPr/>
        </p:nvGrpSpPr>
        <p:grpSpPr>
          <a:xfrm>
            <a:off x="8274867" y="2441562"/>
            <a:ext cx="2946503" cy="2859951"/>
            <a:chOff x="-23042" y="66269"/>
            <a:chExt cx="6542159" cy="6349987"/>
          </a:xfrm>
        </p:grpSpPr>
        <p:sp>
          <p:nvSpPr>
            <p:cNvPr id="645" name="Google Shape;645;p27"/>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4722" r="-247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7"/>
          <p:cNvSpPr txBox="1"/>
          <p:nvPr/>
        </p:nvSpPr>
        <p:spPr>
          <a:xfrm>
            <a:off x="1590801" y="1956219"/>
            <a:ext cx="3181316"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2488" u="none" cap="none" strike="noStrike">
                <a:solidFill>
                  <a:srgbClr val="145DA0"/>
                </a:solidFill>
                <a:latin typeface="Rokkitt"/>
                <a:ea typeface="Rokkitt"/>
                <a:cs typeface="Rokkitt"/>
                <a:sym typeface="Rokkitt"/>
              </a:rPr>
              <a:t>1.1 Đối tượng tham gia</a:t>
            </a:r>
            <a:endParaRPr/>
          </a:p>
        </p:txBody>
      </p:sp>
      <p:sp>
        <p:nvSpPr>
          <p:cNvPr id="648" name="Google Shape;648;p27"/>
          <p:cNvSpPr txBox="1"/>
          <p:nvPr/>
        </p:nvSpPr>
        <p:spPr>
          <a:xfrm>
            <a:off x="1403654" y="1111178"/>
            <a:ext cx="10203842" cy="462647"/>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702" u="none" cap="none" strike="noStrike">
                <a:solidFill>
                  <a:srgbClr val="145DA0"/>
                </a:solidFill>
                <a:latin typeface="Rokkitt"/>
                <a:ea typeface="Rokkitt"/>
                <a:cs typeface="Rokkitt"/>
                <a:sym typeface="Rokkitt"/>
              </a:rPr>
              <a:t>1.Quy trình tiếp nhận và giải quyết khiếu nại của khách hàng</a:t>
            </a:r>
            <a:endParaRPr/>
          </a:p>
        </p:txBody>
      </p:sp>
      <p:sp>
        <p:nvSpPr>
          <p:cNvPr id="649" name="Google Shape;649;p27"/>
          <p:cNvSpPr txBox="1"/>
          <p:nvPr/>
        </p:nvSpPr>
        <p:spPr>
          <a:xfrm>
            <a:off x="1944252" y="2772812"/>
            <a:ext cx="6027051" cy="2556059"/>
          </a:xfrm>
          <a:prstGeom prst="rect">
            <a:avLst/>
          </a:prstGeom>
          <a:noFill/>
          <a:ln>
            <a:noFill/>
          </a:ln>
        </p:spPr>
        <p:txBody>
          <a:bodyPr anchorCtr="0" anchor="t" bIns="0" lIns="0" spcFirstLastPara="1" rIns="0" wrap="square" tIns="0">
            <a:spAutoFit/>
          </a:bodyPr>
          <a:lstStyle/>
          <a:p>
            <a:pPr indent="-260997" lvl="1" marL="521994" marR="0" rtl="0" algn="just">
              <a:lnSpc>
                <a:spcPct val="140008"/>
              </a:lnSpc>
              <a:spcBef>
                <a:spcPts val="0"/>
              </a:spcBef>
              <a:spcAft>
                <a:spcPts val="0"/>
              </a:spcAft>
              <a:buClr>
                <a:srgbClr val="145DA0"/>
              </a:buClr>
              <a:buSzPts val="2417"/>
              <a:buFont typeface="Arial"/>
              <a:buChar char="•"/>
            </a:pPr>
            <a:r>
              <a:rPr b="0" i="0" lang="en-US" sz="2417" u="none" cap="none" strike="noStrike">
                <a:solidFill>
                  <a:srgbClr val="145DA0"/>
                </a:solidFill>
                <a:latin typeface="Rokkitt"/>
                <a:ea typeface="Rokkitt"/>
                <a:cs typeface="Rokkitt"/>
                <a:sym typeface="Rokkitt"/>
              </a:rPr>
              <a:t>Khách hàng</a:t>
            </a:r>
            <a:endParaRPr/>
          </a:p>
          <a:p>
            <a:pPr indent="-260997" lvl="1" marL="521994" marR="0" rtl="0" algn="just">
              <a:lnSpc>
                <a:spcPct val="140008"/>
              </a:lnSpc>
              <a:spcBef>
                <a:spcPts val="0"/>
              </a:spcBef>
              <a:spcAft>
                <a:spcPts val="0"/>
              </a:spcAft>
              <a:buClr>
                <a:srgbClr val="145DA0"/>
              </a:buClr>
              <a:buSzPts val="2417"/>
              <a:buFont typeface="Arial"/>
              <a:buChar char="•"/>
            </a:pPr>
            <a:r>
              <a:rPr b="0" i="0" lang="en-US" sz="2417" u="none" cap="none" strike="noStrike">
                <a:solidFill>
                  <a:srgbClr val="145DA0"/>
                </a:solidFill>
                <a:latin typeface="Rokkitt"/>
                <a:ea typeface="Rokkitt"/>
                <a:cs typeface="Rokkitt"/>
                <a:sym typeface="Rokkitt"/>
              </a:rPr>
              <a:t>Nhân viên dịch vụ khách hàng (Customer Service)</a:t>
            </a:r>
            <a:endParaRPr/>
          </a:p>
          <a:p>
            <a:pPr indent="-260997" lvl="1" marL="521994" marR="0" rtl="0" algn="just">
              <a:lnSpc>
                <a:spcPct val="140008"/>
              </a:lnSpc>
              <a:spcBef>
                <a:spcPts val="0"/>
              </a:spcBef>
              <a:spcAft>
                <a:spcPts val="0"/>
              </a:spcAft>
              <a:buClr>
                <a:srgbClr val="145DA0"/>
              </a:buClr>
              <a:buSzPts val="2417"/>
              <a:buFont typeface="Arial"/>
              <a:buChar char="•"/>
            </a:pPr>
            <a:r>
              <a:rPr b="0" i="0" lang="en-US" sz="2417" u="none" cap="none" strike="noStrike">
                <a:solidFill>
                  <a:srgbClr val="145DA0"/>
                </a:solidFill>
                <a:latin typeface="Rokkitt"/>
                <a:ea typeface="Rokkitt"/>
                <a:cs typeface="Rokkitt"/>
                <a:sym typeface="Rokkitt"/>
              </a:rPr>
              <a:t>Ban kiểm soát chất lượng:</a:t>
            </a:r>
            <a:endParaRPr/>
          </a:p>
          <a:p>
            <a:pPr indent="-260997" lvl="1" marL="521994" marR="0" rtl="0" algn="just">
              <a:lnSpc>
                <a:spcPct val="140008"/>
              </a:lnSpc>
              <a:spcBef>
                <a:spcPts val="0"/>
              </a:spcBef>
              <a:spcAft>
                <a:spcPts val="0"/>
              </a:spcAft>
              <a:buClr>
                <a:srgbClr val="145DA0"/>
              </a:buClr>
              <a:buSzPts val="2417"/>
              <a:buFont typeface="Arial"/>
              <a:buChar char="•"/>
            </a:pPr>
            <a:r>
              <a:rPr b="0" i="0" lang="en-US" sz="2417" u="none" cap="none" strike="noStrike">
                <a:solidFill>
                  <a:srgbClr val="145DA0"/>
                </a:solidFill>
                <a:latin typeface="Rokkitt"/>
                <a:ea typeface="Rokkitt"/>
                <a:cs typeface="Rokkitt"/>
                <a:sym typeface="Rokkitt"/>
              </a:rPr>
              <a:t>Ban lãnh đạo, giám đốc:</a:t>
            </a:r>
            <a:endParaRPr/>
          </a:p>
          <a:p>
            <a:pPr indent="-260997" lvl="1" marL="521994" marR="0" rtl="0" algn="just">
              <a:lnSpc>
                <a:spcPct val="140008"/>
              </a:lnSpc>
              <a:spcBef>
                <a:spcPts val="0"/>
              </a:spcBef>
              <a:spcAft>
                <a:spcPts val="0"/>
              </a:spcAft>
              <a:buClr>
                <a:srgbClr val="145DA0"/>
              </a:buClr>
              <a:buSzPts val="2417"/>
              <a:buFont typeface="Arial"/>
              <a:buChar char="•"/>
            </a:pPr>
            <a:r>
              <a:rPr b="0" i="0" lang="en-US" sz="2417" u="none" cap="none" strike="noStrike">
                <a:solidFill>
                  <a:srgbClr val="145DA0"/>
                </a:solidFill>
                <a:latin typeface="Rokkitt"/>
                <a:ea typeface="Rokkitt"/>
                <a:cs typeface="Rokkitt"/>
                <a:sym typeface="Rokkitt"/>
              </a:rPr>
              <a:t>Bên thứ ba</a:t>
            </a:r>
            <a:endParaRPr/>
          </a:p>
        </p:txBody>
      </p:sp>
      <p:grpSp>
        <p:nvGrpSpPr>
          <p:cNvPr id="650" name="Google Shape;650;p27"/>
          <p:cNvGrpSpPr/>
          <p:nvPr/>
        </p:nvGrpSpPr>
        <p:grpSpPr>
          <a:xfrm>
            <a:off x="-266850" y="-197827"/>
            <a:ext cx="1097280" cy="1097280"/>
            <a:chOff x="0" y="0"/>
            <a:chExt cx="812800" cy="812800"/>
          </a:xfrm>
        </p:grpSpPr>
        <p:sp>
          <p:nvSpPr>
            <p:cNvPr id="651" name="Google Shape;65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27</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56" name="Shape 656"/>
        <p:cNvGrpSpPr/>
        <p:nvPr/>
      </p:nvGrpSpPr>
      <p:grpSpPr>
        <a:xfrm>
          <a:off x="0" y="0"/>
          <a:ext cx="0" cy="0"/>
          <a:chOff x="0" y="0"/>
          <a:chExt cx="0" cy="0"/>
        </a:xfrm>
      </p:grpSpPr>
      <p:grpSp>
        <p:nvGrpSpPr>
          <p:cNvPr id="657" name="Google Shape;657;p28"/>
          <p:cNvGrpSpPr/>
          <p:nvPr/>
        </p:nvGrpSpPr>
        <p:grpSpPr>
          <a:xfrm>
            <a:off x="178992" y="99732"/>
            <a:ext cx="12653166" cy="7043170"/>
            <a:chOff x="0" y="-28575"/>
            <a:chExt cx="4982580" cy="2773468"/>
          </a:xfrm>
        </p:grpSpPr>
        <p:sp>
          <p:nvSpPr>
            <p:cNvPr id="658" name="Google Shape;658;p28"/>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659" name="Google Shape;659;p28"/>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0" name="Google Shape;660;p28"/>
          <p:cNvGrpSpPr/>
          <p:nvPr/>
        </p:nvGrpSpPr>
        <p:grpSpPr>
          <a:xfrm>
            <a:off x="1423974" y="1685956"/>
            <a:ext cx="10203842" cy="4308378"/>
            <a:chOff x="0" y="-28575"/>
            <a:chExt cx="4835699" cy="2041782"/>
          </a:xfrm>
        </p:grpSpPr>
        <p:sp>
          <p:nvSpPr>
            <p:cNvPr id="661" name="Google Shape;661;p28"/>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3" name="Google Shape;663;p28"/>
          <p:cNvGrpSpPr/>
          <p:nvPr/>
        </p:nvGrpSpPr>
        <p:grpSpPr>
          <a:xfrm>
            <a:off x="8274867" y="2441562"/>
            <a:ext cx="2946503" cy="2859951"/>
            <a:chOff x="-23042" y="66269"/>
            <a:chExt cx="6542159" cy="6349987"/>
          </a:xfrm>
        </p:grpSpPr>
        <p:sp>
          <p:nvSpPr>
            <p:cNvPr id="664" name="Google Shape;664;p28"/>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19707" r="-1970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8"/>
          <p:cNvSpPr txBox="1"/>
          <p:nvPr/>
        </p:nvSpPr>
        <p:spPr>
          <a:xfrm>
            <a:off x="1573300" y="1977516"/>
            <a:ext cx="6711944"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2488" u="none" cap="none" strike="noStrike">
                <a:solidFill>
                  <a:srgbClr val="145DA0"/>
                </a:solidFill>
                <a:latin typeface="Rokkitt"/>
                <a:ea typeface="Rokkitt"/>
                <a:cs typeface="Rokkitt"/>
                <a:sym typeface="Rokkitt"/>
              </a:rPr>
              <a:t> 1.2. Những thành phần cơ sở hạ tầng CNTT</a:t>
            </a:r>
            <a:endParaRPr/>
          </a:p>
        </p:txBody>
      </p:sp>
      <p:sp>
        <p:nvSpPr>
          <p:cNvPr id="667" name="Google Shape;667;p28"/>
          <p:cNvSpPr txBox="1"/>
          <p:nvPr/>
        </p:nvSpPr>
        <p:spPr>
          <a:xfrm>
            <a:off x="1403654" y="1111178"/>
            <a:ext cx="10203842"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1.Quy trình tiếp nhận và giải quyết khiếu nại của khách hàng</a:t>
            </a:r>
            <a:endParaRPr/>
          </a:p>
        </p:txBody>
      </p:sp>
      <p:sp>
        <p:nvSpPr>
          <p:cNvPr id="668" name="Google Shape;668;p28"/>
          <p:cNvSpPr txBox="1"/>
          <p:nvPr/>
        </p:nvSpPr>
        <p:spPr>
          <a:xfrm>
            <a:off x="1711599" y="2811409"/>
            <a:ext cx="6435346" cy="2635533"/>
          </a:xfrm>
          <a:prstGeom prst="rect">
            <a:avLst/>
          </a:prstGeom>
          <a:noFill/>
          <a:ln>
            <a:noFill/>
          </a:ln>
        </p:spPr>
        <p:txBody>
          <a:bodyPr anchorCtr="0" anchor="t" bIns="0" lIns="0" spcFirstLastPara="1" rIns="0" wrap="square" tIns="0">
            <a:spAutoFit/>
          </a:bodyPr>
          <a:lstStyle/>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Phần cứng:</a:t>
            </a:r>
            <a:r>
              <a:rPr b="0" i="0" lang="en-US" sz="2488" u="none" cap="none" strike="noStrike">
                <a:solidFill>
                  <a:srgbClr val="145DA0"/>
                </a:solidFill>
                <a:latin typeface="Rokkitt"/>
                <a:ea typeface="Rokkitt"/>
                <a:cs typeface="Rokkitt"/>
                <a:sym typeface="Rokkitt"/>
              </a:rPr>
              <a:t> Máy chủ (Servers), Máy in, Thiết bị cung cấp mạng</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Phần mềm: </a:t>
            </a:r>
            <a:r>
              <a:rPr b="0" i="0" lang="en-US" sz="2488" u="none" cap="none" strike="noStrike">
                <a:solidFill>
                  <a:srgbClr val="145DA0"/>
                </a:solidFill>
                <a:latin typeface="Rokkitt"/>
                <a:ea typeface="Rokkitt"/>
                <a:cs typeface="Rokkitt"/>
                <a:sym typeface="Rokkitt"/>
              </a:rPr>
              <a:t>Cổng thông tin hỗ trợ khách hàng, cơ sở dữ liệu</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Tài nguyên mạng</a:t>
            </a:r>
            <a:r>
              <a:rPr b="0" i="0" lang="en-US" sz="2488" u="none" cap="none" strike="noStrike">
                <a:solidFill>
                  <a:srgbClr val="145DA0"/>
                </a:solidFill>
                <a:latin typeface="Rokkitt"/>
                <a:ea typeface="Rokkitt"/>
                <a:cs typeface="Rokkitt"/>
                <a:sym typeface="Rokkitt"/>
              </a:rPr>
              <a:t>: Mạng Internet nội bộ, mạng không dây (Wi-Fi)</a:t>
            </a:r>
            <a:endParaRPr/>
          </a:p>
        </p:txBody>
      </p:sp>
      <p:grpSp>
        <p:nvGrpSpPr>
          <p:cNvPr id="669" name="Google Shape;669;p28"/>
          <p:cNvGrpSpPr/>
          <p:nvPr/>
        </p:nvGrpSpPr>
        <p:grpSpPr>
          <a:xfrm>
            <a:off x="-266850" y="-197827"/>
            <a:ext cx="1097280" cy="1097280"/>
            <a:chOff x="0" y="0"/>
            <a:chExt cx="812800" cy="812800"/>
          </a:xfrm>
        </p:grpSpPr>
        <p:sp>
          <p:nvSpPr>
            <p:cNvPr id="670" name="Google Shape;67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28</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75" name="Shape 675"/>
        <p:cNvGrpSpPr/>
        <p:nvPr/>
      </p:nvGrpSpPr>
      <p:grpSpPr>
        <a:xfrm>
          <a:off x="0" y="0"/>
          <a:ext cx="0" cy="0"/>
          <a:chOff x="0" y="0"/>
          <a:chExt cx="0" cy="0"/>
        </a:xfrm>
      </p:grpSpPr>
      <p:grpSp>
        <p:nvGrpSpPr>
          <p:cNvPr id="676" name="Google Shape;676;p29"/>
          <p:cNvGrpSpPr/>
          <p:nvPr/>
        </p:nvGrpSpPr>
        <p:grpSpPr>
          <a:xfrm>
            <a:off x="178992" y="99732"/>
            <a:ext cx="12653166" cy="7043170"/>
            <a:chOff x="0" y="-28575"/>
            <a:chExt cx="4982580" cy="2773468"/>
          </a:xfrm>
        </p:grpSpPr>
        <p:sp>
          <p:nvSpPr>
            <p:cNvPr id="677" name="Google Shape;677;p29"/>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678" name="Google Shape;678;p29"/>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9" name="Google Shape;679;p29"/>
          <p:cNvGrpSpPr/>
          <p:nvPr/>
        </p:nvGrpSpPr>
        <p:grpSpPr>
          <a:xfrm>
            <a:off x="1403654" y="1685956"/>
            <a:ext cx="10203842" cy="4308378"/>
            <a:chOff x="0" y="-28575"/>
            <a:chExt cx="4835699" cy="2041782"/>
          </a:xfrm>
        </p:grpSpPr>
        <p:sp>
          <p:nvSpPr>
            <p:cNvPr id="680" name="Google Shape;680;p29"/>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2" name="Google Shape;682;p29"/>
          <p:cNvGrpSpPr/>
          <p:nvPr/>
        </p:nvGrpSpPr>
        <p:grpSpPr>
          <a:xfrm>
            <a:off x="8668522" y="2441562"/>
            <a:ext cx="2946503" cy="2859951"/>
            <a:chOff x="-23042" y="66269"/>
            <a:chExt cx="6542159" cy="6349987"/>
          </a:xfrm>
        </p:grpSpPr>
        <p:sp>
          <p:nvSpPr>
            <p:cNvPr id="683" name="Google Shape;683;p2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29"/>
          <p:cNvSpPr txBox="1"/>
          <p:nvPr/>
        </p:nvSpPr>
        <p:spPr>
          <a:xfrm>
            <a:off x="1538299" y="1698627"/>
            <a:ext cx="6711944" cy="372745"/>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0" i="0" lang="en-US" sz="2133" u="none" cap="none" strike="noStrike">
                <a:solidFill>
                  <a:srgbClr val="145DA0"/>
                </a:solidFill>
                <a:latin typeface="Rokkitt"/>
                <a:ea typeface="Rokkitt"/>
                <a:cs typeface="Rokkitt"/>
                <a:sym typeface="Rokkitt"/>
              </a:rPr>
              <a:t> 1.2. Những thành phần cơ sở hạ tầng CNTT</a:t>
            </a:r>
            <a:endParaRPr/>
          </a:p>
        </p:txBody>
      </p:sp>
      <p:sp>
        <p:nvSpPr>
          <p:cNvPr id="686" name="Google Shape;686;p29"/>
          <p:cNvSpPr txBox="1"/>
          <p:nvPr/>
        </p:nvSpPr>
        <p:spPr>
          <a:xfrm>
            <a:off x="1403654" y="1111178"/>
            <a:ext cx="10203842"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1.Quy trình tiếp nhận và giải quyết khiếu nại của khách hàng</a:t>
            </a:r>
            <a:endParaRPr/>
          </a:p>
        </p:txBody>
      </p:sp>
      <p:sp>
        <p:nvSpPr>
          <p:cNvPr id="687" name="Google Shape;687;p29"/>
          <p:cNvSpPr txBox="1"/>
          <p:nvPr/>
        </p:nvSpPr>
        <p:spPr>
          <a:xfrm>
            <a:off x="1403654" y="2207829"/>
            <a:ext cx="7275246" cy="3786505"/>
          </a:xfrm>
          <a:prstGeom prst="rect">
            <a:avLst/>
          </a:prstGeom>
          <a:noFill/>
          <a:ln>
            <a:noFill/>
          </a:ln>
        </p:spPr>
        <p:txBody>
          <a:bodyPr anchorCtr="0" anchor="t" bIns="0" lIns="0" spcFirstLastPara="1" rIns="0" wrap="square" tIns="0">
            <a:spAutoFit/>
          </a:bodyPr>
          <a:lstStyle/>
          <a:p>
            <a:pPr indent="-230293" lvl="1" marL="460587" marR="0" rtl="0" algn="just">
              <a:lnSpc>
                <a:spcPct val="139990"/>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Quản trị và bảo mật:</a:t>
            </a:r>
            <a:endParaRPr/>
          </a:p>
          <a:p>
            <a:pPr indent="-230293" lvl="1" marL="460587" marR="0" rtl="0" algn="just">
              <a:lnSpc>
                <a:spcPct val="139990"/>
              </a:lnSpc>
              <a:spcBef>
                <a:spcPts val="0"/>
              </a:spcBef>
              <a:spcAft>
                <a:spcPts val="0"/>
              </a:spcAft>
              <a:buClr>
                <a:srgbClr val="145DA0"/>
              </a:buClr>
              <a:buSzPts val="2133"/>
              <a:buFont typeface="Rokkitt"/>
              <a:buAutoNum type="arabicPeriod"/>
            </a:pPr>
            <a:r>
              <a:rPr b="0" i="0" lang="en-US" sz="2133" u="none" cap="none" strike="noStrike">
                <a:solidFill>
                  <a:srgbClr val="145DA0"/>
                </a:solidFill>
                <a:latin typeface="Rokkitt"/>
                <a:ea typeface="Rokkitt"/>
                <a:cs typeface="Rokkitt"/>
                <a:sym typeface="Rokkitt"/>
              </a:rPr>
              <a:t>Quản trị: </a:t>
            </a:r>
            <a:endParaRPr/>
          </a:p>
          <a:p>
            <a:pPr indent="-230293" lvl="1" marL="460587" marR="0" rtl="0" algn="just">
              <a:lnSpc>
                <a:spcPct val="139990"/>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Quản lý quy trình</a:t>
            </a:r>
            <a:endParaRPr/>
          </a:p>
          <a:p>
            <a:pPr indent="-230293" lvl="1" marL="460587" marR="0" rtl="0" algn="just">
              <a:lnSpc>
                <a:spcPct val="139990"/>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Quản lý thông tin, dữ liệu</a:t>
            </a:r>
            <a:endParaRPr/>
          </a:p>
          <a:p>
            <a:pPr indent="-230293" lvl="1" marL="460587" marR="0" rtl="0" algn="just">
              <a:lnSpc>
                <a:spcPct val="139990"/>
              </a:lnSpc>
              <a:spcBef>
                <a:spcPts val="0"/>
              </a:spcBef>
              <a:spcAft>
                <a:spcPts val="0"/>
              </a:spcAft>
              <a:buClr>
                <a:srgbClr val="145DA0"/>
              </a:buClr>
              <a:buSzPts val="2133"/>
              <a:buFont typeface="Rokkitt"/>
              <a:buAutoNum type="arabicPeriod"/>
            </a:pPr>
            <a:r>
              <a:rPr b="0" i="0" lang="en-US" sz="2133" u="none" cap="none" strike="noStrike">
                <a:solidFill>
                  <a:srgbClr val="145DA0"/>
                </a:solidFill>
                <a:latin typeface="Rokkitt"/>
                <a:ea typeface="Rokkitt"/>
                <a:cs typeface="Rokkitt"/>
                <a:sym typeface="Rokkitt"/>
              </a:rPr>
              <a:t>Bảo mật:</a:t>
            </a:r>
            <a:endParaRPr/>
          </a:p>
          <a:p>
            <a:pPr indent="-230293" lvl="1" marL="460587" marR="0" rtl="0" algn="just">
              <a:lnSpc>
                <a:spcPct val="139990"/>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Thông tin của khách hàng khi khiếu nại cần phải được bảo mật là điều quan trọng.</a:t>
            </a:r>
            <a:endParaRPr/>
          </a:p>
          <a:p>
            <a:pPr indent="-230293" lvl="1" marL="460587" marR="0" rtl="0" algn="just">
              <a:lnSpc>
                <a:spcPct val="139990"/>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Hệ thống bảo mật mạng: các phần mềm như firewall giúp ngăn chặn các mối đe dọa và các truy cập không cho phép.</a:t>
            </a:r>
            <a:endParaRPr/>
          </a:p>
          <a:p>
            <a:pPr indent="0" lvl="0" marL="0" marR="0" rtl="0" algn="just">
              <a:lnSpc>
                <a:spcPct val="139990"/>
              </a:lnSpc>
              <a:spcBef>
                <a:spcPts val="0"/>
              </a:spcBef>
              <a:spcAft>
                <a:spcPts val="0"/>
              </a:spcAft>
              <a:buNone/>
            </a:pPr>
            <a:r>
              <a:t/>
            </a:r>
            <a:endParaRPr b="0" i="0" sz="2133" u="none" cap="none" strike="noStrike">
              <a:solidFill>
                <a:srgbClr val="145DA0"/>
              </a:solidFill>
              <a:latin typeface="Rokkitt"/>
              <a:ea typeface="Rokkitt"/>
              <a:cs typeface="Rokkitt"/>
              <a:sym typeface="Rokkitt"/>
            </a:endParaRPr>
          </a:p>
        </p:txBody>
      </p:sp>
      <p:grpSp>
        <p:nvGrpSpPr>
          <p:cNvPr id="688" name="Google Shape;688;p29"/>
          <p:cNvGrpSpPr/>
          <p:nvPr/>
        </p:nvGrpSpPr>
        <p:grpSpPr>
          <a:xfrm>
            <a:off x="-266850" y="-197827"/>
            <a:ext cx="1097280" cy="1097280"/>
            <a:chOff x="0" y="0"/>
            <a:chExt cx="812800" cy="812800"/>
          </a:xfrm>
        </p:grpSpPr>
        <p:sp>
          <p:nvSpPr>
            <p:cNvPr id="689" name="Google Shape;689;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29</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p:nvPr/>
        </p:nvSpPr>
        <p:spPr>
          <a:xfrm>
            <a:off x="0" y="0"/>
            <a:ext cx="13001625" cy="7315200"/>
          </a:xfrm>
          <a:custGeom>
            <a:rect b="b" l="l" r="r" t="t"/>
            <a:pathLst>
              <a:path extrusionOk="0" h="7315200" w="13001625">
                <a:moveTo>
                  <a:pt x="0" y="0"/>
                </a:moveTo>
                <a:lnTo>
                  <a:pt x="13001625" y="0"/>
                </a:lnTo>
                <a:lnTo>
                  <a:pt x="13001625" y="7315200"/>
                </a:lnTo>
                <a:lnTo>
                  <a:pt x="0" y="7315200"/>
                </a:lnTo>
                <a:lnTo>
                  <a:pt x="0" y="0"/>
                </a:lnTo>
                <a:close/>
              </a:path>
            </a:pathLst>
          </a:custGeom>
          <a:blipFill rotWithShape="1">
            <a:blip r:embed="rId3">
              <a:alphaModFix/>
            </a:blip>
            <a:stretch>
              <a:fillRect b="-9250" l="0" r="-71" t="-9250"/>
            </a:stretch>
          </a:blipFill>
          <a:ln>
            <a:noFill/>
          </a:ln>
        </p:spPr>
      </p:sp>
      <p:sp>
        <p:nvSpPr>
          <p:cNvPr id="141" name="Google Shape;141;p3"/>
          <p:cNvSpPr/>
          <p:nvPr/>
        </p:nvSpPr>
        <p:spPr>
          <a:xfrm rot="5400000">
            <a:off x="6396217" y="576235"/>
            <a:ext cx="6074240" cy="6162731"/>
          </a:xfrm>
          <a:custGeom>
            <a:rect b="b" l="l" r="r" t="t"/>
            <a:pathLst>
              <a:path extrusionOk="0" h="6162731" w="6074240">
                <a:moveTo>
                  <a:pt x="0" y="0"/>
                </a:moveTo>
                <a:lnTo>
                  <a:pt x="6074240" y="0"/>
                </a:lnTo>
                <a:lnTo>
                  <a:pt x="6074240" y="6162730"/>
                </a:lnTo>
                <a:lnTo>
                  <a:pt x="0" y="6162730"/>
                </a:lnTo>
                <a:lnTo>
                  <a:pt x="0" y="0"/>
                </a:lnTo>
                <a:close/>
              </a:path>
            </a:pathLst>
          </a:custGeom>
          <a:blipFill rotWithShape="1">
            <a:blip r:embed="rId4">
              <a:alphaModFix amt="14000"/>
            </a:blip>
            <a:stretch>
              <a:fillRect b="0" l="0" r="0" t="0"/>
            </a:stretch>
          </a:blipFill>
          <a:ln>
            <a:noFill/>
          </a:ln>
        </p:spPr>
      </p:sp>
      <p:sp>
        <p:nvSpPr>
          <p:cNvPr id="142" name="Google Shape;142;p3"/>
          <p:cNvSpPr/>
          <p:nvPr/>
        </p:nvSpPr>
        <p:spPr>
          <a:xfrm rot="5400000">
            <a:off x="2017654" y="576235"/>
            <a:ext cx="6074240" cy="6162731"/>
          </a:xfrm>
          <a:custGeom>
            <a:rect b="b" l="l" r="r" t="t"/>
            <a:pathLst>
              <a:path extrusionOk="0" h="6162731" w="6074240">
                <a:moveTo>
                  <a:pt x="0" y="0"/>
                </a:moveTo>
                <a:lnTo>
                  <a:pt x="6074240" y="0"/>
                </a:lnTo>
                <a:lnTo>
                  <a:pt x="6074240" y="6162730"/>
                </a:lnTo>
                <a:lnTo>
                  <a:pt x="0" y="6162730"/>
                </a:lnTo>
                <a:lnTo>
                  <a:pt x="0" y="0"/>
                </a:lnTo>
                <a:close/>
              </a:path>
            </a:pathLst>
          </a:custGeom>
          <a:blipFill rotWithShape="1">
            <a:blip r:embed="rId4">
              <a:alphaModFix amt="14000"/>
            </a:blip>
            <a:stretch>
              <a:fillRect b="0" l="0" r="0" t="0"/>
            </a:stretch>
          </a:blipFill>
          <a:ln>
            <a:noFill/>
          </a:ln>
        </p:spPr>
      </p:sp>
      <p:grpSp>
        <p:nvGrpSpPr>
          <p:cNvPr id="143" name="Google Shape;143;p3"/>
          <p:cNvGrpSpPr/>
          <p:nvPr/>
        </p:nvGrpSpPr>
        <p:grpSpPr>
          <a:xfrm>
            <a:off x="2180263" y="2011657"/>
            <a:ext cx="8650625" cy="3214734"/>
            <a:chOff x="0" y="-28575"/>
            <a:chExt cx="3203935" cy="1190642"/>
          </a:xfrm>
        </p:grpSpPr>
        <p:sp>
          <p:nvSpPr>
            <p:cNvPr id="144" name="Google Shape;144;p3"/>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28575">
              <a:solidFill>
                <a:srgbClr val="FFFFFF"/>
              </a:solidFill>
              <a:prstDash val="solid"/>
              <a:miter lim="8000"/>
              <a:headEnd len="sm" w="sm" type="none"/>
              <a:tailEnd len="sm" w="sm" type="none"/>
            </a:ln>
          </p:spPr>
        </p:sp>
        <p:sp>
          <p:nvSpPr>
            <p:cNvPr id="145" name="Google Shape;145;p3"/>
            <p:cNvSpPr txBox="1"/>
            <p:nvPr/>
          </p:nvSpPr>
          <p:spPr>
            <a:xfrm>
              <a:off x="0" y="-28575"/>
              <a:ext cx="3203935" cy="119064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 name="Google Shape;146;p3"/>
          <p:cNvSpPr txBox="1"/>
          <p:nvPr/>
        </p:nvSpPr>
        <p:spPr>
          <a:xfrm>
            <a:off x="2373149" y="2190704"/>
            <a:ext cx="8264853" cy="1614524"/>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US" sz="9427" u="none" cap="none" strike="noStrike">
                <a:solidFill>
                  <a:srgbClr val="FFFFFF"/>
                </a:solidFill>
                <a:latin typeface="Open Sans ExtraBold"/>
                <a:ea typeface="Open Sans ExtraBold"/>
                <a:cs typeface="Open Sans ExtraBold"/>
                <a:sym typeface="Open Sans ExtraBold"/>
              </a:rPr>
              <a:t>CHƯƠNG 1</a:t>
            </a:r>
            <a:endParaRPr/>
          </a:p>
        </p:txBody>
      </p:sp>
      <p:sp>
        <p:nvSpPr>
          <p:cNvPr id="147" name="Google Shape;147;p3"/>
          <p:cNvSpPr txBox="1"/>
          <p:nvPr/>
        </p:nvSpPr>
        <p:spPr>
          <a:xfrm>
            <a:off x="2180263" y="4040471"/>
            <a:ext cx="8650625" cy="476604"/>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none" cap="none" strike="noStrike">
                <a:solidFill>
                  <a:srgbClr val="FFFFFF"/>
                </a:solidFill>
                <a:latin typeface="Open Sans ExtraBold"/>
                <a:ea typeface="Open Sans ExtraBold"/>
                <a:cs typeface="Open Sans ExtraBold"/>
                <a:sym typeface="Open Sans ExtraBold"/>
              </a:rPr>
              <a:t>TỔNG QUAN VỀ CƠ SỞ HẠ TẦNG CNTT</a:t>
            </a:r>
            <a:endParaRPr/>
          </a:p>
        </p:txBody>
      </p:sp>
      <p:grpSp>
        <p:nvGrpSpPr>
          <p:cNvPr id="148" name="Google Shape;148;p3"/>
          <p:cNvGrpSpPr/>
          <p:nvPr/>
        </p:nvGrpSpPr>
        <p:grpSpPr>
          <a:xfrm>
            <a:off x="-266850" y="-197827"/>
            <a:ext cx="1097280" cy="1097280"/>
            <a:chOff x="0" y="0"/>
            <a:chExt cx="812800" cy="812800"/>
          </a:xfrm>
        </p:grpSpPr>
        <p:sp>
          <p:nvSpPr>
            <p:cNvPr id="149" name="Google Shape;14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94" name="Shape 694"/>
        <p:cNvGrpSpPr/>
        <p:nvPr/>
      </p:nvGrpSpPr>
      <p:grpSpPr>
        <a:xfrm>
          <a:off x="0" y="0"/>
          <a:ext cx="0" cy="0"/>
          <a:chOff x="0" y="0"/>
          <a:chExt cx="0" cy="0"/>
        </a:xfrm>
      </p:grpSpPr>
      <p:grpSp>
        <p:nvGrpSpPr>
          <p:cNvPr id="695" name="Google Shape;695;p30"/>
          <p:cNvGrpSpPr/>
          <p:nvPr/>
        </p:nvGrpSpPr>
        <p:grpSpPr>
          <a:xfrm>
            <a:off x="178992" y="99732"/>
            <a:ext cx="12653166" cy="7043170"/>
            <a:chOff x="0" y="-28575"/>
            <a:chExt cx="4982580" cy="2773468"/>
          </a:xfrm>
        </p:grpSpPr>
        <p:sp>
          <p:nvSpPr>
            <p:cNvPr id="696" name="Google Shape;696;p30"/>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697" name="Google Shape;697;p30"/>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8" name="Google Shape;698;p30"/>
          <p:cNvGrpSpPr/>
          <p:nvPr/>
        </p:nvGrpSpPr>
        <p:grpSpPr>
          <a:xfrm>
            <a:off x="1403654" y="1685956"/>
            <a:ext cx="10203842" cy="4308378"/>
            <a:chOff x="0" y="-28575"/>
            <a:chExt cx="4835699" cy="2041782"/>
          </a:xfrm>
        </p:grpSpPr>
        <p:sp>
          <p:nvSpPr>
            <p:cNvPr id="699" name="Google Shape;699;p30"/>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1" name="Google Shape;701;p30"/>
          <p:cNvSpPr txBox="1"/>
          <p:nvPr/>
        </p:nvSpPr>
        <p:spPr>
          <a:xfrm>
            <a:off x="1938766" y="2317603"/>
            <a:ext cx="6711944" cy="519134"/>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2986" u="none" cap="none" strike="noStrike">
                <a:solidFill>
                  <a:srgbClr val="145DA0"/>
                </a:solidFill>
                <a:latin typeface="Rokkitt"/>
                <a:ea typeface="Rokkitt"/>
                <a:cs typeface="Rokkitt"/>
                <a:sym typeface="Rokkitt"/>
              </a:rPr>
              <a:t>1.3. Lưu đồ</a:t>
            </a:r>
            <a:endParaRPr/>
          </a:p>
        </p:txBody>
      </p:sp>
      <p:sp>
        <p:nvSpPr>
          <p:cNvPr id="702" name="Google Shape;702;p30"/>
          <p:cNvSpPr txBox="1"/>
          <p:nvPr/>
        </p:nvSpPr>
        <p:spPr>
          <a:xfrm>
            <a:off x="1403654" y="1111178"/>
            <a:ext cx="10203842"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1.Quy trình tiếp nhận và giải quyết khiếu nại của khách hàng</a:t>
            </a:r>
            <a:endParaRPr/>
          </a:p>
        </p:txBody>
      </p:sp>
      <p:sp>
        <p:nvSpPr>
          <p:cNvPr id="703" name="Google Shape;703;p30"/>
          <p:cNvSpPr txBox="1"/>
          <p:nvPr/>
        </p:nvSpPr>
        <p:spPr>
          <a:xfrm>
            <a:off x="1931993" y="3073920"/>
            <a:ext cx="9147164" cy="2491035"/>
          </a:xfrm>
          <a:prstGeom prst="rect">
            <a:avLst/>
          </a:prstGeom>
          <a:noFill/>
          <a:ln>
            <a:noFill/>
          </a:ln>
        </p:spPr>
        <p:txBody>
          <a:bodyPr anchorCtr="0" anchor="t" bIns="0" lIns="0" spcFirstLastPara="1" rIns="0" wrap="square" tIns="0">
            <a:spAutoFit/>
          </a:bodyPr>
          <a:lstStyle/>
          <a:p>
            <a:pPr indent="-307055" lvl="1" marL="614109" marR="0" rtl="0" algn="just">
              <a:lnSpc>
                <a:spcPct val="140014"/>
              </a:lnSpc>
              <a:spcBef>
                <a:spcPts val="0"/>
              </a:spcBef>
              <a:spcAft>
                <a:spcPts val="0"/>
              </a:spcAft>
              <a:buClr>
                <a:srgbClr val="145DA0"/>
              </a:buClr>
              <a:buSzPts val="2844"/>
              <a:buFont typeface="Arial"/>
              <a:buChar char="•"/>
            </a:pPr>
            <a:r>
              <a:rPr b="0" i="0" lang="en-US" sz="2844" u="none" cap="none" strike="noStrike">
                <a:solidFill>
                  <a:srgbClr val="145DA0"/>
                </a:solidFill>
                <a:latin typeface="Rokkitt"/>
                <a:ea typeface="Rokkitt"/>
                <a:cs typeface="Rokkitt"/>
                <a:sym typeface="Rokkitt"/>
              </a:rPr>
              <a:t>Bước 1: Tiếp nhận thông tin khiếu nại của khách hàng</a:t>
            </a:r>
            <a:endParaRPr/>
          </a:p>
          <a:p>
            <a:pPr indent="-307055" lvl="1" marL="614109" marR="0" rtl="0" algn="just">
              <a:lnSpc>
                <a:spcPct val="140014"/>
              </a:lnSpc>
              <a:spcBef>
                <a:spcPts val="0"/>
              </a:spcBef>
              <a:spcAft>
                <a:spcPts val="0"/>
              </a:spcAft>
              <a:buClr>
                <a:srgbClr val="145DA0"/>
              </a:buClr>
              <a:buSzPts val="2844"/>
              <a:buFont typeface="Arial"/>
              <a:buChar char="•"/>
            </a:pPr>
            <a:r>
              <a:rPr b="0" i="0" lang="en-US" sz="2844" u="none" cap="none" strike="noStrike">
                <a:solidFill>
                  <a:srgbClr val="145DA0"/>
                </a:solidFill>
                <a:latin typeface="Rokkitt"/>
                <a:ea typeface="Rokkitt"/>
                <a:cs typeface="Rokkitt"/>
                <a:sym typeface="Rokkitt"/>
              </a:rPr>
              <a:t>Bước 2: Xác nhận và lưu lại khiếu nại</a:t>
            </a:r>
            <a:endParaRPr/>
          </a:p>
          <a:p>
            <a:pPr indent="-307055" lvl="1" marL="614109" marR="0" rtl="0" algn="just">
              <a:lnSpc>
                <a:spcPct val="140014"/>
              </a:lnSpc>
              <a:spcBef>
                <a:spcPts val="0"/>
              </a:spcBef>
              <a:spcAft>
                <a:spcPts val="0"/>
              </a:spcAft>
              <a:buClr>
                <a:srgbClr val="145DA0"/>
              </a:buClr>
              <a:buSzPts val="2844"/>
              <a:buFont typeface="Arial"/>
              <a:buChar char="•"/>
            </a:pPr>
            <a:r>
              <a:rPr b="0" i="0" lang="en-US" sz="2844" u="none" cap="none" strike="noStrike">
                <a:solidFill>
                  <a:srgbClr val="145DA0"/>
                </a:solidFill>
                <a:latin typeface="Rokkitt"/>
                <a:ea typeface="Rokkitt"/>
                <a:cs typeface="Rokkitt"/>
                <a:sym typeface="Rokkitt"/>
              </a:rPr>
              <a:t>Bước 3: Xử lý, phản hồi khiếu nại</a:t>
            </a:r>
            <a:endParaRPr/>
          </a:p>
          <a:p>
            <a:pPr indent="-307055" lvl="1" marL="614109" marR="0" rtl="0" algn="just">
              <a:lnSpc>
                <a:spcPct val="140014"/>
              </a:lnSpc>
              <a:spcBef>
                <a:spcPts val="0"/>
              </a:spcBef>
              <a:spcAft>
                <a:spcPts val="0"/>
              </a:spcAft>
              <a:buClr>
                <a:srgbClr val="145DA0"/>
              </a:buClr>
              <a:buSzPts val="2844"/>
              <a:buFont typeface="Arial"/>
              <a:buChar char="•"/>
            </a:pPr>
            <a:r>
              <a:rPr b="0" i="0" lang="en-US" sz="2844" u="none" cap="none" strike="noStrike">
                <a:solidFill>
                  <a:srgbClr val="145DA0"/>
                </a:solidFill>
                <a:latin typeface="Rokkitt"/>
                <a:ea typeface="Rokkitt"/>
                <a:cs typeface="Rokkitt"/>
                <a:sym typeface="Rokkitt"/>
              </a:rPr>
              <a:t>Bước 4: Kết thúc khiếu nại</a:t>
            </a:r>
            <a:endParaRPr/>
          </a:p>
          <a:p>
            <a:pPr indent="0" lvl="0" marL="0" marR="0" rtl="0" algn="just">
              <a:lnSpc>
                <a:spcPct val="140014"/>
              </a:lnSpc>
              <a:spcBef>
                <a:spcPts val="0"/>
              </a:spcBef>
              <a:spcAft>
                <a:spcPts val="0"/>
              </a:spcAft>
              <a:buNone/>
            </a:pPr>
            <a:r>
              <a:t/>
            </a:r>
            <a:endParaRPr b="0" i="0" sz="2844" u="none" cap="none" strike="noStrike">
              <a:solidFill>
                <a:srgbClr val="145DA0"/>
              </a:solidFill>
              <a:latin typeface="Rokkitt"/>
              <a:ea typeface="Rokkitt"/>
              <a:cs typeface="Rokkitt"/>
              <a:sym typeface="Rokkitt"/>
            </a:endParaRPr>
          </a:p>
        </p:txBody>
      </p:sp>
      <p:grpSp>
        <p:nvGrpSpPr>
          <p:cNvPr id="704" name="Google Shape;704;p30"/>
          <p:cNvGrpSpPr/>
          <p:nvPr/>
        </p:nvGrpSpPr>
        <p:grpSpPr>
          <a:xfrm>
            <a:off x="-266850" y="-197827"/>
            <a:ext cx="1097280" cy="1097280"/>
            <a:chOff x="0" y="0"/>
            <a:chExt cx="812800" cy="812800"/>
          </a:xfrm>
        </p:grpSpPr>
        <p:sp>
          <p:nvSpPr>
            <p:cNvPr id="705" name="Google Shape;70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30</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710" name="Shape 710"/>
        <p:cNvGrpSpPr/>
        <p:nvPr/>
      </p:nvGrpSpPr>
      <p:grpSpPr>
        <a:xfrm>
          <a:off x="0" y="0"/>
          <a:ext cx="0" cy="0"/>
          <a:chOff x="0" y="0"/>
          <a:chExt cx="0" cy="0"/>
        </a:xfrm>
      </p:grpSpPr>
      <p:grpSp>
        <p:nvGrpSpPr>
          <p:cNvPr id="711" name="Google Shape;711;p31"/>
          <p:cNvGrpSpPr/>
          <p:nvPr/>
        </p:nvGrpSpPr>
        <p:grpSpPr>
          <a:xfrm>
            <a:off x="178992" y="99732"/>
            <a:ext cx="12653166" cy="7043170"/>
            <a:chOff x="0" y="-28575"/>
            <a:chExt cx="4982580" cy="2773468"/>
          </a:xfrm>
        </p:grpSpPr>
        <p:sp>
          <p:nvSpPr>
            <p:cNvPr id="712" name="Google Shape;712;p31"/>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713" name="Google Shape;713;p31"/>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4" name="Google Shape;714;p31"/>
          <p:cNvSpPr/>
          <p:nvPr/>
        </p:nvSpPr>
        <p:spPr>
          <a:xfrm>
            <a:off x="4475552" y="1911758"/>
            <a:ext cx="4060045" cy="4930353"/>
          </a:xfrm>
          <a:custGeom>
            <a:rect b="b" l="l" r="r" t="t"/>
            <a:pathLst>
              <a:path extrusionOk="0" h="4930353" w="4060045">
                <a:moveTo>
                  <a:pt x="0" y="0"/>
                </a:moveTo>
                <a:lnTo>
                  <a:pt x="4060046" y="0"/>
                </a:lnTo>
                <a:lnTo>
                  <a:pt x="4060046" y="4930352"/>
                </a:lnTo>
                <a:lnTo>
                  <a:pt x="0" y="4930352"/>
                </a:lnTo>
                <a:lnTo>
                  <a:pt x="0" y="0"/>
                </a:lnTo>
                <a:close/>
              </a:path>
            </a:pathLst>
          </a:custGeom>
          <a:blipFill rotWithShape="1">
            <a:blip r:embed="rId3">
              <a:alphaModFix/>
            </a:blip>
            <a:stretch>
              <a:fillRect b="0" l="0" r="0" t="0"/>
            </a:stretch>
          </a:blipFill>
          <a:ln>
            <a:noFill/>
          </a:ln>
        </p:spPr>
      </p:sp>
      <p:sp>
        <p:nvSpPr>
          <p:cNvPr id="715" name="Google Shape;715;p31"/>
          <p:cNvSpPr txBox="1"/>
          <p:nvPr/>
        </p:nvSpPr>
        <p:spPr>
          <a:xfrm>
            <a:off x="1573300" y="1864133"/>
            <a:ext cx="6711944" cy="372745"/>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0" i="0" lang="en-US" sz="2133" u="none" cap="none" strike="noStrike">
                <a:solidFill>
                  <a:srgbClr val="145DA0"/>
                </a:solidFill>
                <a:latin typeface="Rokkitt"/>
                <a:ea typeface="Rokkitt"/>
                <a:cs typeface="Rokkitt"/>
                <a:sym typeface="Rokkitt"/>
              </a:rPr>
              <a:t>1.3. Lưu đồ</a:t>
            </a:r>
            <a:endParaRPr/>
          </a:p>
        </p:txBody>
      </p:sp>
      <p:sp>
        <p:nvSpPr>
          <p:cNvPr id="716" name="Google Shape;716;p31"/>
          <p:cNvSpPr txBox="1"/>
          <p:nvPr/>
        </p:nvSpPr>
        <p:spPr>
          <a:xfrm>
            <a:off x="1403654" y="1111178"/>
            <a:ext cx="10203842" cy="434199"/>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1. Quy trình tiếp nhận và giải quyết khiếu nại của khách hàng</a:t>
            </a:r>
            <a:endParaRPr/>
          </a:p>
        </p:txBody>
      </p:sp>
      <p:grpSp>
        <p:nvGrpSpPr>
          <p:cNvPr id="717" name="Google Shape;717;p31"/>
          <p:cNvGrpSpPr/>
          <p:nvPr/>
        </p:nvGrpSpPr>
        <p:grpSpPr>
          <a:xfrm>
            <a:off x="-266850" y="-197827"/>
            <a:ext cx="1097280" cy="1097280"/>
            <a:chOff x="0" y="0"/>
            <a:chExt cx="812800" cy="812800"/>
          </a:xfrm>
        </p:grpSpPr>
        <p:sp>
          <p:nvSpPr>
            <p:cNvPr id="718" name="Google Shape;718;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31</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727" name="Shape 727"/>
        <p:cNvGrpSpPr/>
        <p:nvPr/>
      </p:nvGrpSpPr>
      <p:grpSpPr>
        <a:xfrm>
          <a:off x="0" y="0"/>
          <a:ext cx="0" cy="0"/>
          <a:chOff x="0" y="0"/>
          <a:chExt cx="0" cy="0"/>
        </a:xfrm>
      </p:grpSpPr>
      <p:grpSp>
        <p:nvGrpSpPr>
          <p:cNvPr id="728" name="Google Shape;728;p32"/>
          <p:cNvGrpSpPr/>
          <p:nvPr/>
        </p:nvGrpSpPr>
        <p:grpSpPr>
          <a:xfrm>
            <a:off x="178992" y="99732"/>
            <a:ext cx="12653166" cy="7043170"/>
            <a:chOff x="0" y="-28575"/>
            <a:chExt cx="4982580" cy="2773468"/>
          </a:xfrm>
        </p:grpSpPr>
        <p:sp>
          <p:nvSpPr>
            <p:cNvPr id="729" name="Google Shape;729;p32"/>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730" name="Google Shape;730;p32"/>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1" name="Google Shape;731;p32"/>
          <p:cNvGrpSpPr/>
          <p:nvPr/>
        </p:nvGrpSpPr>
        <p:grpSpPr>
          <a:xfrm>
            <a:off x="1403654" y="1685956"/>
            <a:ext cx="10203842" cy="4308378"/>
            <a:chOff x="0" y="-28575"/>
            <a:chExt cx="4835699" cy="2041782"/>
          </a:xfrm>
        </p:grpSpPr>
        <p:sp>
          <p:nvSpPr>
            <p:cNvPr id="732" name="Google Shape;732;p32"/>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4" name="Google Shape;734;p32"/>
          <p:cNvGrpSpPr/>
          <p:nvPr/>
        </p:nvGrpSpPr>
        <p:grpSpPr>
          <a:xfrm>
            <a:off x="8274867" y="2441562"/>
            <a:ext cx="2946503" cy="2859951"/>
            <a:chOff x="-23042" y="66269"/>
            <a:chExt cx="6542159" cy="6349987"/>
          </a:xfrm>
        </p:grpSpPr>
        <p:sp>
          <p:nvSpPr>
            <p:cNvPr id="735" name="Google Shape;735;p3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3996" l="222" r="222" t="-39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32"/>
          <p:cNvSpPr txBox="1"/>
          <p:nvPr/>
        </p:nvSpPr>
        <p:spPr>
          <a:xfrm>
            <a:off x="1573300" y="1854608"/>
            <a:ext cx="6711944" cy="422459"/>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2417" u="none" cap="none" strike="noStrike">
                <a:solidFill>
                  <a:srgbClr val="145DA0"/>
                </a:solidFill>
                <a:latin typeface="Rokkitt"/>
                <a:ea typeface="Rokkitt"/>
                <a:cs typeface="Rokkitt"/>
                <a:sym typeface="Rokkitt"/>
              </a:rPr>
              <a:t>4.1 Đối tượng tham gia vào quy trình.</a:t>
            </a:r>
            <a:endParaRPr/>
          </a:p>
        </p:txBody>
      </p:sp>
      <p:sp>
        <p:nvSpPr>
          <p:cNvPr id="738" name="Google Shape;738;p32"/>
          <p:cNvSpPr txBox="1"/>
          <p:nvPr/>
        </p:nvSpPr>
        <p:spPr>
          <a:xfrm>
            <a:off x="1403654" y="1111178"/>
            <a:ext cx="10203842" cy="874466"/>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4. Quy trình cung cấp dịch vụ</a:t>
            </a:r>
            <a:endParaRPr/>
          </a:p>
          <a:p>
            <a:pPr indent="0" lvl="0" marL="0" marR="0" rtl="0" algn="l">
              <a:lnSpc>
                <a:spcPct val="140032"/>
              </a:lnSpc>
              <a:spcBef>
                <a:spcPts val="0"/>
              </a:spcBef>
              <a:spcAft>
                <a:spcPts val="0"/>
              </a:spcAft>
              <a:buNone/>
            </a:pPr>
            <a:r>
              <a:t/>
            </a:r>
            <a:endParaRPr b="1" i="0" sz="2488" u="none" cap="none" strike="noStrike">
              <a:solidFill>
                <a:srgbClr val="145DA0"/>
              </a:solidFill>
              <a:latin typeface="Rokkitt"/>
              <a:ea typeface="Rokkitt"/>
              <a:cs typeface="Rokkitt"/>
              <a:sym typeface="Rokkitt"/>
            </a:endParaRPr>
          </a:p>
        </p:txBody>
      </p:sp>
      <p:sp>
        <p:nvSpPr>
          <p:cNvPr id="739" name="Google Shape;739;p32"/>
          <p:cNvSpPr txBox="1"/>
          <p:nvPr/>
        </p:nvSpPr>
        <p:spPr>
          <a:xfrm>
            <a:off x="1573300" y="2364090"/>
            <a:ext cx="6435346" cy="3706580"/>
          </a:xfrm>
          <a:prstGeom prst="rect">
            <a:avLst/>
          </a:prstGeom>
          <a:noFill/>
          <a:ln>
            <a:noFill/>
          </a:ln>
        </p:spPr>
        <p:txBody>
          <a:bodyPr anchorCtr="0" anchor="t" bIns="0" lIns="0" spcFirstLastPara="1" rIns="0" wrap="square" tIns="0">
            <a:spAutoFit/>
          </a:bodyPr>
          <a:lstStyle/>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Khách hàng</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Bộ phận chăm sóc khách hàng</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Bộ phận tư vấn</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Quản lý dịch vụ khách hàng</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Bộ phận kĩ thuật</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Bộ phận bảo hành</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Bộ phận kinh doanh</a:t>
            </a:r>
            <a:endParaRPr/>
          </a:p>
          <a:p>
            <a:pPr indent="-253321" lvl="1" marL="506643" marR="0" rtl="0" algn="just">
              <a:lnSpc>
                <a:spcPct val="140025"/>
              </a:lnSpc>
              <a:spcBef>
                <a:spcPts val="0"/>
              </a:spcBef>
              <a:spcAft>
                <a:spcPts val="0"/>
              </a:spcAft>
              <a:buClr>
                <a:srgbClr val="145DA0"/>
              </a:buClr>
              <a:buSzPts val="2346"/>
              <a:buFont typeface="Arial"/>
              <a:buChar char="•"/>
            </a:pPr>
            <a:r>
              <a:rPr b="0" i="0" lang="en-US" sz="2346" u="none" cap="none" strike="noStrike">
                <a:solidFill>
                  <a:srgbClr val="145DA0"/>
                </a:solidFill>
                <a:latin typeface="Rokkitt"/>
                <a:ea typeface="Rokkitt"/>
                <a:cs typeface="Rokkitt"/>
                <a:sym typeface="Rokkitt"/>
              </a:rPr>
              <a:t>Bộ phận Nghiên cứu và Phát triển</a:t>
            </a:r>
            <a:endParaRPr/>
          </a:p>
          <a:p>
            <a:pPr indent="0" lvl="0" marL="0" marR="0" rtl="0" algn="just">
              <a:lnSpc>
                <a:spcPct val="140025"/>
              </a:lnSpc>
              <a:spcBef>
                <a:spcPts val="0"/>
              </a:spcBef>
              <a:spcAft>
                <a:spcPts val="0"/>
              </a:spcAft>
              <a:buNone/>
            </a:pPr>
            <a:r>
              <a:t/>
            </a:r>
            <a:endParaRPr b="0" i="0" sz="2346" u="none" cap="none" strike="noStrike">
              <a:solidFill>
                <a:srgbClr val="145DA0"/>
              </a:solidFill>
              <a:latin typeface="Rokkitt"/>
              <a:ea typeface="Rokkitt"/>
              <a:cs typeface="Rokkitt"/>
              <a:sym typeface="Rokkitt"/>
            </a:endParaRPr>
          </a:p>
        </p:txBody>
      </p:sp>
      <p:grpSp>
        <p:nvGrpSpPr>
          <p:cNvPr id="740" name="Google Shape;740;p32"/>
          <p:cNvGrpSpPr/>
          <p:nvPr/>
        </p:nvGrpSpPr>
        <p:grpSpPr>
          <a:xfrm>
            <a:off x="-266850" y="-197827"/>
            <a:ext cx="1097280" cy="1097280"/>
            <a:chOff x="0" y="0"/>
            <a:chExt cx="812800" cy="812800"/>
          </a:xfrm>
        </p:grpSpPr>
        <p:sp>
          <p:nvSpPr>
            <p:cNvPr id="741" name="Google Shape;741;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32</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750" name="Shape 750"/>
        <p:cNvGrpSpPr/>
        <p:nvPr/>
      </p:nvGrpSpPr>
      <p:grpSpPr>
        <a:xfrm>
          <a:off x="0" y="0"/>
          <a:ext cx="0" cy="0"/>
          <a:chOff x="0" y="0"/>
          <a:chExt cx="0" cy="0"/>
        </a:xfrm>
      </p:grpSpPr>
      <p:grpSp>
        <p:nvGrpSpPr>
          <p:cNvPr id="751" name="Google Shape;751;p33"/>
          <p:cNvGrpSpPr/>
          <p:nvPr/>
        </p:nvGrpSpPr>
        <p:grpSpPr>
          <a:xfrm>
            <a:off x="178992" y="99732"/>
            <a:ext cx="12653166" cy="7043170"/>
            <a:chOff x="0" y="-28575"/>
            <a:chExt cx="4982580" cy="2773468"/>
          </a:xfrm>
        </p:grpSpPr>
        <p:sp>
          <p:nvSpPr>
            <p:cNvPr id="752" name="Google Shape;752;p33"/>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753" name="Google Shape;753;p33"/>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4" name="Google Shape;754;p33"/>
          <p:cNvGrpSpPr/>
          <p:nvPr/>
        </p:nvGrpSpPr>
        <p:grpSpPr>
          <a:xfrm>
            <a:off x="1403654" y="1685956"/>
            <a:ext cx="10203842" cy="4308378"/>
            <a:chOff x="0" y="-28575"/>
            <a:chExt cx="4835699" cy="2041782"/>
          </a:xfrm>
        </p:grpSpPr>
        <p:sp>
          <p:nvSpPr>
            <p:cNvPr id="755" name="Google Shape;755;p33"/>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7" name="Google Shape;757;p33"/>
          <p:cNvGrpSpPr/>
          <p:nvPr/>
        </p:nvGrpSpPr>
        <p:grpSpPr>
          <a:xfrm>
            <a:off x="8274867" y="2441562"/>
            <a:ext cx="2946503" cy="2859951"/>
            <a:chOff x="-23042" y="66269"/>
            <a:chExt cx="6542159" cy="6349987"/>
          </a:xfrm>
        </p:grpSpPr>
        <p:sp>
          <p:nvSpPr>
            <p:cNvPr id="758" name="Google Shape;758;p33"/>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4722" r="-247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33"/>
          <p:cNvSpPr txBox="1"/>
          <p:nvPr/>
        </p:nvSpPr>
        <p:spPr>
          <a:xfrm>
            <a:off x="1573300" y="2153279"/>
            <a:ext cx="6711944" cy="131473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2488" u="none" cap="none" strike="noStrike">
                <a:solidFill>
                  <a:srgbClr val="145DA0"/>
                </a:solidFill>
                <a:latin typeface="Rokkitt"/>
                <a:ea typeface="Rokkitt"/>
                <a:cs typeface="Rokkitt"/>
                <a:sym typeface="Rokkitt"/>
              </a:rPr>
              <a:t>4.2 Những thành phần cơ sở hạ tầng công nghệ thông tin có liên quan</a:t>
            </a:r>
            <a:endParaRPr/>
          </a:p>
          <a:p>
            <a:pPr indent="0" lvl="0" marL="0" marR="0" rtl="0" algn="l">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p:txBody>
      </p:sp>
      <p:sp>
        <p:nvSpPr>
          <p:cNvPr id="761" name="Google Shape;761;p33"/>
          <p:cNvSpPr txBox="1"/>
          <p:nvPr/>
        </p:nvSpPr>
        <p:spPr>
          <a:xfrm>
            <a:off x="1403654" y="1111178"/>
            <a:ext cx="10203842" cy="874466"/>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4. Quy trình cung cấp dịch vụ</a:t>
            </a:r>
            <a:endParaRPr/>
          </a:p>
          <a:p>
            <a:pPr indent="0" lvl="0" marL="0" marR="0" rtl="0" algn="l">
              <a:lnSpc>
                <a:spcPct val="140032"/>
              </a:lnSpc>
              <a:spcBef>
                <a:spcPts val="0"/>
              </a:spcBef>
              <a:spcAft>
                <a:spcPts val="0"/>
              </a:spcAft>
              <a:buNone/>
            </a:pPr>
            <a:r>
              <a:t/>
            </a:r>
            <a:endParaRPr b="1" i="0" sz="2488" u="none" cap="none" strike="noStrike">
              <a:solidFill>
                <a:srgbClr val="145DA0"/>
              </a:solidFill>
              <a:latin typeface="Rokkitt"/>
              <a:ea typeface="Rokkitt"/>
              <a:cs typeface="Rokkitt"/>
              <a:sym typeface="Rokkitt"/>
            </a:endParaRPr>
          </a:p>
        </p:txBody>
      </p:sp>
      <p:sp>
        <p:nvSpPr>
          <p:cNvPr id="762" name="Google Shape;762;p33"/>
          <p:cNvSpPr txBox="1"/>
          <p:nvPr/>
        </p:nvSpPr>
        <p:spPr>
          <a:xfrm>
            <a:off x="1573300" y="3410861"/>
            <a:ext cx="6435346" cy="2195266"/>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0" i="0" lang="en-US" sz="2488" u="none" cap="none" strike="noStrike">
                <a:solidFill>
                  <a:srgbClr val="145DA0"/>
                </a:solidFill>
                <a:latin typeface="Rokkitt"/>
                <a:ea typeface="Rokkitt"/>
                <a:cs typeface="Rokkitt"/>
                <a:sym typeface="Rokkitt"/>
              </a:rPr>
              <a:t>Phần cứng: Hệ thống máy tính, các thiết bị số hóa, thiết bị I/O</a:t>
            </a:r>
            <a:endParaRPr/>
          </a:p>
          <a:p>
            <a:pPr indent="-268674" lvl="1" marL="537349" marR="0" rtl="0" algn="just">
              <a:lnSpc>
                <a:spcPct val="140032"/>
              </a:lnSpc>
              <a:spcBef>
                <a:spcPts val="0"/>
              </a:spcBef>
              <a:spcAft>
                <a:spcPts val="0"/>
              </a:spcAft>
              <a:buClr>
                <a:srgbClr val="145DA0"/>
              </a:buClr>
              <a:buSzPts val="2488"/>
              <a:buFont typeface="Arial"/>
              <a:buChar char="•"/>
            </a:pPr>
            <a:r>
              <a:rPr b="0" i="0" lang="en-US" sz="2488" u="none" cap="none" strike="noStrike">
                <a:solidFill>
                  <a:srgbClr val="145DA0"/>
                </a:solidFill>
                <a:latin typeface="Rokkitt"/>
                <a:ea typeface="Rokkitt"/>
                <a:cs typeface="Rokkitt"/>
                <a:sym typeface="Rokkitt"/>
              </a:rPr>
              <a:t>Phần mềm: Cơ sở dữ liệu khách hàng, cơ sở dữ liệu quản lý các dịch vụ</a:t>
            </a:r>
            <a:endParaRPr/>
          </a:p>
          <a:p>
            <a:pPr indent="0" lvl="0" marL="0" marR="0" rtl="0" algn="just">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p:txBody>
      </p:sp>
      <p:grpSp>
        <p:nvGrpSpPr>
          <p:cNvPr id="763" name="Google Shape;763;p33"/>
          <p:cNvGrpSpPr/>
          <p:nvPr/>
        </p:nvGrpSpPr>
        <p:grpSpPr>
          <a:xfrm>
            <a:off x="-266850" y="-197827"/>
            <a:ext cx="1097280" cy="1097280"/>
            <a:chOff x="0" y="0"/>
            <a:chExt cx="812800" cy="812800"/>
          </a:xfrm>
        </p:grpSpPr>
        <p:sp>
          <p:nvSpPr>
            <p:cNvPr id="764" name="Google Shape;764;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33</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769" name="Shape 769"/>
        <p:cNvGrpSpPr/>
        <p:nvPr/>
      </p:nvGrpSpPr>
      <p:grpSpPr>
        <a:xfrm>
          <a:off x="0" y="0"/>
          <a:ext cx="0" cy="0"/>
          <a:chOff x="0" y="0"/>
          <a:chExt cx="0" cy="0"/>
        </a:xfrm>
      </p:grpSpPr>
      <p:grpSp>
        <p:nvGrpSpPr>
          <p:cNvPr id="770" name="Google Shape;770;p34"/>
          <p:cNvGrpSpPr/>
          <p:nvPr/>
        </p:nvGrpSpPr>
        <p:grpSpPr>
          <a:xfrm>
            <a:off x="178992" y="99732"/>
            <a:ext cx="12653166" cy="7043170"/>
            <a:chOff x="0" y="-28575"/>
            <a:chExt cx="4982580" cy="2773468"/>
          </a:xfrm>
        </p:grpSpPr>
        <p:sp>
          <p:nvSpPr>
            <p:cNvPr id="771" name="Google Shape;771;p34"/>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772" name="Google Shape;772;p34"/>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3" name="Google Shape;773;p34"/>
          <p:cNvGrpSpPr/>
          <p:nvPr/>
        </p:nvGrpSpPr>
        <p:grpSpPr>
          <a:xfrm>
            <a:off x="1403654" y="1685956"/>
            <a:ext cx="10203842" cy="4308378"/>
            <a:chOff x="0" y="-28575"/>
            <a:chExt cx="4835699" cy="2041782"/>
          </a:xfrm>
        </p:grpSpPr>
        <p:sp>
          <p:nvSpPr>
            <p:cNvPr id="774" name="Google Shape;774;p34"/>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6" name="Google Shape;776;p34"/>
          <p:cNvSpPr txBox="1"/>
          <p:nvPr/>
        </p:nvSpPr>
        <p:spPr>
          <a:xfrm>
            <a:off x="1809963" y="2135680"/>
            <a:ext cx="6711944" cy="131473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2488" u="none" cap="none" strike="noStrike">
                <a:solidFill>
                  <a:srgbClr val="145DA0"/>
                </a:solidFill>
                <a:latin typeface="Rokkitt"/>
                <a:ea typeface="Rokkitt"/>
                <a:cs typeface="Rokkitt"/>
                <a:sym typeface="Rokkitt"/>
              </a:rPr>
              <a:t>4.2 Những thành phần cơ sở hạ tầng công nghệ thông tin có liên quan</a:t>
            </a:r>
            <a:endParaRPr/>
          </a:p>
          <a:p>
            <a:pPr indent="0" lvl="0" marL="0" marR="0" rtl="0" algn="l">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p:txBody>
      </p:sp>
      <p:sp>
        <p:nvSpPr>
          <p:cNvPr id="777" name="Google Shape;777;p34"/>
          <p:cNvSpPr txBox="1"/>
          <p:nvPr/>
        </p:nvSpPr>
        <p:spPr>
          <a:xfrm>
            <a:off x="1403654" y="1111178"/>
            <a:ext cx="10203842" cy="874466"/>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4. Quy trình cung cấp dịch vụ</a:t>
            </a:r>
            <a:endParaRPr/>
          </a:p>
          <a:p>
            <a:pPr indent="0" lvl="0" marL="0" marR="0" rtl="0" algn="l">
              <a:lnSpc>
                <a:spcPct val="140032"/>
              </a:lnSpc>
              <a:spcBef>
                <a:spcPts val="0"/>
              </a:spcBef>
              <a:spcAft>
                <a:spcPts val="0"/>
              </a:spcAft>
              <a:buNone/>
            </a:pPr>
            <a:r>
              <a:t/>
            </a:r>
            <a:endParaRPr b="1" i="0" sz="2488" u="none" cap="none" strike="noStrike">
              <a:solidFill>
                <a:srgbClr val="145DA0"/>
              </a:solidFill>
              <a:latin typeface="Rokkitt"/>
              <a:ea typeface="Rokkitt"/>
              <a:cs typeface="Rokkitt"/>
              <a:sym typeface="Rokkitt"/>
            </a:endParaRPr>
          </a:p>
        </p:txBody>
      </p:sp>
      <p:sp>
        <p:nvSpPr>
          <p:cNvPr id="778" name="Google Shape;778;p34"/>
          <p:cNvSpPr txBox="1"/>
          <p:nvPr/>
        </p:nvSpPr>
        <p:spPr>
          <a:xfrm>
            <a:off x="1809963" y="3600450"/>
            <a:ext cx="9391224" cy="1807380"/>
          </a:xfrm>
          <a:prstGeom prst="rect">
            <a:avLst/>
          </a:prstGeom>
          <a:noFill/>
          <a:ln>
            <a:noFill/>
          </a:ln>
        </p:spPr>
        <p:txBody>
          <a:bodyPr anchorCtr="0" anchor="t" bIns="0" lIns="0" spcFirstLastPara="1" rIns="0" wrap="square" tIns="0">
            <a:spAutoFit/>
          </a:bodyPr>
          <a:lstStyle/>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Tài nguyên mạng: Đường truyền mạng, hệ thống wifi</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Quản trị và bảo mật: Hệ thống tường lửa, hệ thống bảo mật đảm bảo an toàn thông tin của khách hàng sử dụng dịch vụ</a:t>
            </a:r>
            <a:endParaRPr/>
          </a:p>
          <a:p>
            <a:pPr indent="0" lvl="0" marL="0" marR="0" rtl="0" algn="just">
              <a:lnSpc>
                <a:spcPct val="140015"/>
              </a:lnSpc>
              <a:spcBef>
                <a:spcPts val="0"/>
              </a:spcBef>
              <a:spcAft>
                <a:spcPts val="0"/>
              </a:spcAft>
              <a:buNone/>
            </a:pPr>
            <a:r>
              <a:t/>
            </a:r>
            <a:endParaRPr b="0" i="0" sz="2559" u="none" cap="none" strike="noStrike">
              <a:solidFill>
                <a:srgbClr val="145DA0"/>
              </a:solidFill>
              <a:latin typeface="Rokkitt"/>
              <a:ea typeface="Rokkitt"/>
              <a:cs typeface="Rokkitt"/>
              <a:sym typeface="Rokkitt"/>
            </a:endParaRPr>
          </a:p>
        </p:txBody>
      </p:sp>
      <p:grpSp>
        <p:nvGrpSpPr>
          <p:cNvPr id="779" name="Google Shape;779;p34"/>
          <p:cNvGrpSpPr/>
          <p:nvPr/>
        </p:nvGrpSpPr>
        <p:grpSpPr>
          <a:xfrm>
            <a:off x="-266850" y="-197827"/>
            <a:ext cx="1097280" cy="1097280"/>
            <a:chOff x="0" y="0"/>
            <a:chExt cx="812800" cy="812800"/>
          </a:xfrm>
        </p:grpSpPr>
        <p:sp>
          <p:nvSpPr>
            <p:cNvPr id="780" name="Google Shape;780;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34</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789" name="Shape 789"/>
        <p:cNvGrpSpPr/>
        <p:nvPr/>
      </p:nvGrpSpPr>
      <p:grpSpPr>
        <a:xfrm>
          <a:off x="0" y="0"/>
          <a:ext cx="0" cy="0"/>
          <a:chOff x="0" y="0"/>
          <a:chExt cx="0" cy="0"/>
        </a:xfrm>
      </p:grpSpPr>
      <p:grpSp>
        <p:nvGrpSpPr>
          <p:cNvPr id="790" name="Google Shape;790;p35"/>
          <p:cNvGrpSpPr/>
          <p:nvPr/>
        </p:nvGrpSpPr>
        <p:grpSpPr>
          <a:xfrm>
            <a:off x="178992" y="99732"/>
            <a:ext cx="12653166" cy="7043170"/>
            <a:chOff x="0" y="-28575"/>
            <a:chExt cx="4982580" cy="2773468"/>
          </a:xfrm>
        </p:grpSpPr>
        <p:sp>
          <p:nvSpPr>
            <p:cNvPr id="791" name="Google Shape;791;p35"/>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792" name="Google Shape;792;p35"/>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3" name="Google Shape;793;p35"/>
          <p:cNvGrpSpPr/>
          <p:nvPr/>
        </p:nvGrpSpPr>
        <p:grpSpPr>
          <a:xfrm>
            <a:off x="1403654" y="1685956"/>
            <a:ext cx="10203842" cy="4308378"/>
            <a:chOff x="0" y="-28575"/>
            <a:chExt cx="4835699" cy="2041782"/>
          </a:xfrm>
        </p:grpSpPr>
        <p:sp>
          <p:nvSpPr>
            <p:cNvPr id="794" name="Google Shape;794;p35"/>
            <p:cNvSpPr/>
            <p:nvPr/>
          </p:nvSpPr>
          <p:spPr>
            <a:xfrm>
              <a:off x="0" y="0"/>
              <a:ext cx="4835699" cy="2013207"/>
            </a:xfrm>
            <a:custGeom>
              <a:rect b="b" l="l" r="r" t="t"/>
              <a:pathLst>
                <a:path extrusionOk="0" h="2013207" w="4835699">
                  <a:moveTo>
                    <a:pt x="13657" y="0"/>
                  </a:moveTo>
                  <a:lnTo>
                    <a:pt x="4822042" y="0"/>
                  </a:lnTo>
                  <a:cubicBezTo>
                    <a:pt x="4825664" y="0"/>
                    <a:pt x="4829137" y="1439"/>
                    <a:pt x="4831698" y="4000"/>
                  </a:cubicBezTo>
                  <a:cubicBezTo>
                    <a:pt x="4834260" y="6561"/>
                    <a:pt x="4835699" y="10035"/>
                    <a:pt x="4835699" y="13657"/>
                  </a:cubicBezTo>
                  <a:lnTo>
                    <a:pt x="4835699" y="1999550"/>
                  </a:lnTo>
                  <a:cubicBezTo>
                    <a:pt x="4835699" y="2003172"/>
                    <a:pt x="4834260" y="2006646"/>
                    <a:pt x="4831698" y="2009207"/>
                  </a:cubicBezTo>
                  <a:cubicBezTo>
                    <a:pt x="4829137" y="2011768"/>
                    <a:pt x="4825664" y="2013207"/>
                    <a:pt x="4822042" y="2013207"/>
                  </a:cubicBezTo>
                  <a:lnTo>
                    <a:pt x="13657" y="2013207"/>
                  </a:lnTo>
                  <a:cubicBezTo>
                    <a:pt x="10035" y="2013207"/>
                    <a:pt x="6561" y="2011768"/>
                    <a:pt x="4000" y="2009207"/>
                  </a:cubicBezTo>
                  <a:cubicBezTo>
                    <a:pt x="1439" y="2006646"/>
                    <a:pt x="0" y="2003172"/>
                    <a:pt x="0" y="1999550"/>
                  </a:cubicBezTo>
                  <a:lnTo>
                    <a:pt x="0" y="13657"/>
                  </a:lnTo>
                  <a:cubicBezTo>
                    <a:pt x="0" y="10035"/>
                    <a:pt x="1439" y="6561"/>
                    <a:pt x="4000" y="4000"/>
                  </a:cubicBezTo>
                  <a:cubicBezTo>
                    <a:pt x="6561" y="1439"/>
                    <a:pt x="10035" y="0"/>
                    <a:pt x="13657" y="0"/>
                  </a:cubicBezTo>
                  <a:close/>
                </a:path>
              </a:pathLst>
            </a:custGeom>
            <a:solidFill>
              <a:srgbClr val="FDFDFD"/>
            </a:solidFill>
            <a:ln cap="sq" cmpd="sng" w="28575">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txBox="1"/>
            <p:nvPr/>
          </p:nvSpPr>
          <p:spPr>
            <a:xfrm>
              <a:off x="0" y="-28575"/>
              <a:ext cx="4835699" cy="204178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6" name="Google Shape;796;p35"/>
          <p:cNvSpPr txBox="1"/>
          <p:nvPr/>
        </p:nvSpPr>
        <p:spPr>
          <a:xfrm>
            <a:off x="1573300" y="1845083"/>
            <a:ext cx="6711944" cy="483913"/>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0" i="0" lang="en-US" sz="2773" u="none" cap="none" strike="noStrike">
                <a:solidFill>
                  <a:srgbClr val="145DA0"/>
                </a:solidFill>
                <a:latin typeface="Rokkitt"/>
                <a:ea typeface="Rokkitt"/>
                <a:cs typeface="Rokkitt"/>
                <a:sym typeface="Rokkitt"/>
              </a:rPr>
              <a:t>4.3 Lưu đồ</a:t>
            </a:r>
            <a:endParaRPr/>
          </a:p>
        </p:txBody>
      </p:sp>
      <p:sp>
        <p:nvSpPr>
          <p:cNvPr id="797" name="Google Shape;797;p35"/>
          <p:cNvSpPr txBox="1"/>
          <p:nvPr/>
        </p:nvSpPr>
        <p:spPr>
          <a:xfrm>
            <a:off x="1403654" y="1111178"/>
            <a:ext cx="10203842" cy="874466"/>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4. Quy trình cung cấp dịch vụ</a:t>
            </a:r>
            <a:endParaRPr/>
          </a:p>
          <a:p>
            <a:pPr indent="0" lvl="0" marL="0" marR="0" rtl="0" algn="l">
              <a:lnSpc>
                <a:spcPct val="140032"/>
              </a:lnSpc>
              <a:spcBef>
                <a:spcPts val="0"/>
              </a:spcBef>
              <a:spcAft>
                <a:spcPts val="0"/>
              </a:spcAft>
              <a:buNone/>
            </a:pPr>
            <a:r>
              <a:t/>
            </a:r>
            <a:endParaRPr b="1" i="0" sz="2488" u="none" cap="none" strike="noStrike">
              <a:solidFill>
                <a:srgbClr val="145DA0"/>
              </a:solidFill>
              <a:latin typeface="Rokkitt"/>
              <a:ea typeface="Rokkitt"/>
              <a:cs typeface="Rokkitt"/>
              <a:sym typeface="Rokkitt"/>
            </a:endParaRPr>
          </a:p>
        </p:txBody>
      </p:sp>
      <p:sp>
        <p:nvSpPr>
          <p:cNvPr id="798" name="Google Shape;798;p35"/>
          <p:cNvSpPr txBox="1"/>
          <p:nvPr/>
        </p:nvSpPr>
        <p:spPr>
          <a:xfrm>
            <a:off x="1924664" y="2388602"/>
            <a:ext cx="9628323" cy="874466"/>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0" i="0" lang="en-US" sz="2488" u="none" cap="none" strike="noStrike">
                <a:solidFill>
                  <a:srgbClr val="145DA0"/>
                </a:solidFill>
                <a:latin typeface="Rokkitt"/>
                <a:ea typeface="Rokkitt"/>
                <a:cs typeface="Rokkitt"/>
                <a:sym typeface="Rokkitt"/>
              </a:rPr>
              <a:t>  </a:t>
            </a:r>
            <a:r>
              <a:rPr b="1" i="0" lang="en-US" sz="2488" u="none" cap="none" strike="noStrike">
                <a:solidFill>
                  <a:srgbClr val="145DA0"/>
                </a:solidFill>
                <a:latin typeface="Rokkitt"/>
                <a:ea typeface="Rokkitt"/>
                <a:cs typeface="Rokkitt"/>
                <a:sym typeface="Rokkitt"/>
              </a:rPr>
              <a:t>Bước 1</a:t>
            </a:r>
            <a:r>
              <a:rPr b="0" i="0" lang="en-US" sz="2488" u="none" cap="none" strike="noStrike">
                <a:solidFill>
                  <a:srgbClr val="145DA0"/>
                </a:solidFill>
                <a:latin typeface="Rokkitt"/>
                <a:ea typeface="Rokkitt"/>
                <a:cs typeface="Rokkitt"/>
                <a:sym typeface="Rokkitt"/>
              </a:rPr>
              <a:t>: Tiếp nhận các dịch vụ nhu cầu của khách hàng</a:t>
            </a:r>
            <a:endParaRPr/>
          </a:p>
          <a:p>
            <a:pPr indent="0" lvl="0" marL="0" marR="0" rtl="0" algn="just">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p:txBody>
      </p:sp>
      <p:grpSp>
        <p:nvGrpSpPr>
          <p:cNvPr id="799" name="Google Shape;799;p35"/>
          <p:cNvGrpSpPr/>
          <p:nvPr/>
        </p:nvGrpSpPr>
        <p:grpSpPr>
          <a:xfrm>
            <a:off x="-170077" y="-197827"/>
            <a:ext cx="1097280" cy="1097280"/>
            <a:chOff x="0" y="0"/>
            <a:chExt cx="812800" cy="812800"/>
          </a:xfrm>
        </p:grpSpPr>
        <p:sp>
          <p:nvSpPr>
            <p:cNvPr id="800" name="Google Shape;800;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35</a:t>
              </a:r>
              <a:endParaRPr/>
            </a:p>
          </p:txBody>
        </p:sp>
      </p:grpSp>
      <p:sp>
        <p:nvSpPr>
          <p:cNvPr id="802" name="Google Shape;802;p35"/>
          <p:cNvSpPr txBox="1"/>
          <p:nvPr/>
        </p:nvSpPr>
        <p:spPr>
          <a:xfrm>
            <a:off x="1897409" y="2941473"/>
            <a:ext cx="9682832" cy="434199"/>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  Bước 2:</a:t>
            </a:r>
            <a:r>
              <a:rPr b="0" i="0" lang="en-US" sz="2488" u="none" cap="none" strike="noStrike">
                <a:solidFill>
                  <a:srgbClr val="145DA0"/>
                </a:solidFill>
                <a:latin typeface="Rokkitt"/>
                <a:ea typeface="Rokkitt"/>
                <a:cs typeface="Rokkitt"/>
                <a:sym typeface="Rokkitt"/>
              </a:rPr>
              <a:t> Phân tích, đánh giá tiêu chí khách hàng</a:t>
            </a:r>
            <a:endParaRPr/>
          </a:p>
        </p:txBody>
      </p:sp>
      <p:sp>
        <p:nvSpPr>
          <p:cNvPr id="803" name="Google Shape;803;p35"/>
          <p:cNvSpPr txBox="1"/>
          <p:nvPr/>
        </p:nvSpPr>
        <p:spPr>
          <a:xfrm>
            <a:off x="1924664" y="3466951"/>
            <a:ext cx="9682832" cy="434199"/>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  Bước 3: </a:t>
            </a:r>
            <a:r>
              <a:rPr b="0" i="0" lang="en-US" sz="2488" u="none" cap="none" strike="noStrike">
                <a:solidFill>
                  <a:srgbClr val="145DA0"/>
                </a:solidFill>
                <a:latin typeface="Rokkitt"/>
                <a:ea typeface="Rokkitt"/>
                <a:cs typeface="Rokkitt"/>
                <a:sym typeface="Rokkitt"/>
              </a:rPr>
              <a:t>Tiến hành cung cấp dịch vụ</a:t>
            </a:r>
            <a:endParaRPr/>
          </a:p>
        </p:txBody>
      </p:sp>
      <p:sp>
        <p:nvSpPr>
          <p:cNvPr id="804" name="Google Shape;804;p35"/>
          <p:cNvSpPr txBox="1"/>
          <p:nvPr/>
        </p:nvSpPr>
        <p:spPr>
          <a:xfrm>
            <a:off x="1924664" y="3993014"/>
            <a:ext cx="9682832" cy="434199"/>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  Bước 4: </a:t>
            </a:r>
            <a:r>
              <a:rPr b="0" i="0" lang="en-US" sz="2488" u="none" cap="none" strike="noStrike">
                <a:solidFill>
                  <a:srgbClr val="145DA0"/>
                </a:solidFill>
                <a:latin typeface="Rokkitt"/>
                <a:ea typeface="Rokkitt"/>
                <a:cs typeface="Rokkitt"/>
                <a:sym typeface="Rokkitt"/>
              </a:rPr>
              <a:t>Hỗ trợ sau lắp đặt</a:t>
            </a:r>
            <a:endParaRPr/>
          </a:p>
        </p:txBody>
      </p:sp>
      <p:sp>
        <p:nvSpPr>
          <p:cNvPr id="805" name="Google Shape;805;p35"/>
          <p:cNvSpPr txBox="1"/>
          <p:nvPr/>
        </p:nvSpPr>
        <p:spPr>
          <a:xfrm>
            <a:off x="1924664" y="4634223"/>
            <a:ext cx="9682832" cy="434199"/>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  Bước 5: </a:t>
            </a:r>
            <a:r>
              <a:rPr b="0" i="0" lang="en-US" sz="2488" u="none" cap="none" strike="noStrike">
                <a:solidFill>
                  <a:srgbClr val="145DA0"/>
                </a:solidFill>
                <a:latin typeface="Rokkitt"/>
                <a:ea typeface="Rokkitt"/>
                <a:cs typeface="Rokkitt"/>
                <a:sym typeface="Rokkitt"/>
              </a:rPr>
              <a:t>Đánh giá dự án và phản hồi khách hàng</a:t>
            </a:r>
            <a:endParaRPr/>
          </a:p>
        </p:txBody>
      </p:sp>
      <p:sp>
        <p:nvSpPr>
          <p:cNvPr id="806" name="Google Shape;806;p35"/>
          <p:cNvSpPr txBox="1"/>
          <p:nvPr/>
        </p:nvSpPr>
        <p:spPr>
          <a:xfrm>
            <a:off x="1924664" y="5275432"/>
            <a:ext cx="9682832" cy="874466"/>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  Bước 6: </a:t>
            </a:r>
            <a:r>
              <a:rPr b="0" i="0" lang="en-US" sz="2488" u="none" cap="none" strike="noStrike">
                <a:solidFill>
                  <a:srgbClr val="145DA0"/>
                </a:solidFill>
                <a:latin typeface="Rokkitt"/>
                <a:ea typeface="Rokkitt"/>
                <a:cs typeface="Rokkitt"/>
                <a:sym typeface="Rokkitt"/>
              </a:rPr>
              <a:t>Quan hệ khách hàng</a:t>
            </a:r>
            <a:endParaRPr/>
          </a:p>
          <a:p>
            <a:pPr indent="0" lvl="0" marL="0" marR="0" rtl="0" algn="just">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814" name="Shape 814"/>
        <p:cNvGrpSpPr/>
        <p:nvPr/>
      </p:nvGrpSpPr>
      <p:grpSpPr>
        <a:xfrm>
          <a:off x="0" y="0"/>
          <a:ext cx="0" cy="0"/>
          <a:chOff x="0" y="0"/>
          <a:chExt cx="0" cy="0"/>
        </a:xfrm>
      </p:grpSpPr>
      <p:grpSp>
        <p:nvGrpSpPr>
          <p:cNvPr id="815" name="Google Shape;815;p36"/>
          <p:cNvGrpSpPr/>
          <p:nvPr/>
        </p:nvGrpSpPr>
        <p:grpSpPr>
          <a:xfrm>
            <a:off x="178992" y="99732"/>
            <a:ext cx="12653166" cy="7043170"/>
            <a:chOff x="0" y="-28575"/>
            <a:chExt cx="4982580" cy="2773468"/>
          </a:xfrm>
        </p:grpSpPr>
        <p:sp>
          <p:nvSpPr>
            <p:cNvPr id="816" name="Google Shape;816;p36"/>
            <p:cNvSpPr/>
            <p:nvPr/>
          </p:nvSpPr>
          <p:spPr>
            <a:xfrm>
              <a:off x="0" y="0"/>
              <a:ext cx="4982580" cy="2744893"/>
            </a:xfrm>
            <a:custGeom>
              <a:rect b="b" l="l" r="r" t="t"/>
              <a:pathLst>
                <a:path extrusionOk="0" h="2744893" w="4982580">
                  <a:moveTo>
                    <a:pt x="0" y="0"/>
                  </a:moveTo>
                  <a:lnTo>
                    <a:pt x="4982580" y="0"/>
                  </a:lnTo>
                  <a:lnTo>
                    <a:pt x="4982580" y="2744893"/>
                  </a:lnTo>
                  <a:lnTo>
                    <a:pt x="0" y="2744893"/>
                  </a:lnTo>
                  <a:close/>
                </a:path>
              </a:pathLst>
            </a:custGeom>
            <a:solidFill>
              <a:srgbClr val="000000">
                <a:alpha val="0"/>
              </a:srgbClr>
            </a:solidFill>
            <a:ln cap="sq" cmpd="sng" w="161925">
              <a:solidFill>
                <a:srgbClr val="145DA0"/>
              </a:solidFill>
              <a:prstDash val="solid"/>
              <a:miter lim="8000"/>
              <a:headEnd len="sm" w="sm" type="none"/>
              <a:tailEnd len="sm" w="sm" type="none"/>
            </a:ln>
          </p:spPr>
        </p:sp>
        <p:sp>
          <p:nvSpPr>
            <p:cNvPr id="817" name="Google Shape;817;p36"/>
            <p:cNvSpPr txBox="1"/>
            <p:nvPr/>
          </p:nvSpPr>
          <p:spPr>
            <a:xfrm>
              <a:off x="0" y="-28575"/>
              <a:ext cx="4982580" cy="277346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18" name="Google Shape;818;p36"/>
          <p:cNvSpPr txBox="1"/>
          <p:nvPr/>
        </p:nvSpPr>
        <p:spPr>
          <a:xfrm>
            <a:off x="1573300" y="1854608"/>
            <a:ext cx="6711944" cy="44594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59" u="none" cap="none" strike="noStrike">
                <a:solidFill>
                  <a:srgbClr val="145DA0"/>
                </a:solidFill>
                <a:latin typeface="Rokkitt"/>
                <a:ea typeface="Rokkitt"/>
                <a:cs typeface="Rokkitt"/>
                <a:sym typeface="Rokkitt"/>
              </a:rPr>
              <a:t>4.3 Lưu đồ</a:t>
            </a:r>
            <a:endParaRPr/>
          </a:p>
        </p:txBody>
      </p:sp>
      <p:sp>
        <p:nvSpPr>
          <p:cNvPr id="819" name="Google Shape;819;p36"/>
          <p:cNvSpPr txBox="1"/>
          <p:nvPr/>
        </p:nvSpPr>
        <p:spPr>
          <a:xfrm>
            <a:off x="1403654" y="1111178"/>
            <a:ext cx="10203842" cy="874466"/>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1" i="0" lang="en-US" sz="2488" u="none" cap="none" strike="noStrike">
                <a:solidFill>
                  <a:srgbClr val="145DA0"/>
                </a:solidFill>
                <a:latin typeface="Rokkitt"/>
                <a:ea typeface="Rokkitt"/>
                <a:cs typeface="Rokkitt"/>
                <a:sym typeface="Rokkitt"/>
              </a:rPr>
              <a:t>4. Quy trình cung cấp dịch vụ</a:t>
            </a:r>
            <a:endParaRPr/>
          </a:p>
          <a:p>
            <a:pPr indent="0" lvl="0" marL="0" marR="0" rtl="0" algn="l">
              <a:lnSpc>
                <a:spcPct val="140032"/>
              </a:lnSpc>
              <a:spcBef>
                <a:spcPts val="0"/>
              </a:spcBef>
              <a:spcAft>
                <a:spcPts val="0"/>
              </a:spcAft>
              <a:buNone/>
            </a:pPr>
            <a:r>
              <a:t/>
            </a:r>
            <a:endParaRPr b="1" i="0" sz="2488" u="none" cap="none" strike="noStrike">
              <a:solidFill>
                <a:srgbClr val="145DA0"/>
              </a:solidFill>
              <a:latin typeface="Rokkitt"/>
              <a:ea typeface="Rokkitt"/>
              <a:cs typeface="Rokkitt"/>
              <a:sym typeface="Rokkitt"/>
            </a:endParaRPr>
          </a:p>
        </p:txBody>
      </p:sp>
      <p:sp>
        <p:nvSpPr>
          <p:cNvPr id="820" name="Google Shape;820;p36"/>
          <p:cNvSpPr/>
          <p:nvPr/>
        </p:nvSpPr>
        <p:spPr>
          <a:xfrm>
            <a:off x="4174275" y="1576986"/>
            <a:ext cx="4662600" cy="5268009"/>
          </a:xfrm>
          <a:custGeom>
            <a:rect b="b" l="l" r="r" t="t"/>
            <a:pathLst>
              <a:path extrusionOk="0" h="5268009" w="4662600">
                <a:moveTo>
                  <a:pt x="0" y="0"/>
                </a:moveTo>
                <a:lnTo>
                  <a:pt x="4662600" y="0"/>
                </a:lnTo>
                <a:lnTo>
                  <a:pt x="4662600" y="5268009"/>
                </a:lnTo>
                <a:lnTo>
                  <a:pt x="0" y="5268009"/>
                </a:lnTo>
                <a:lnTo>
                  <a:pt x="0" y="0"/>
                </a:lnTo>
                <a:close/>
              </a:path>
            </a:pathLst>
          </a:custGeom>
          <a:blipFill rotWithShape="1">
            <a:blip r:embed="rId3">
              <a:alphaModFix/>
            </a:blip>
            <a:stretch>
              <a:fillRect b="0" l="0" r="0" t="0"/>
            </a:stretch>
          </a:blipFill>
          <a:ln>
            <a:noFill/>
          </a:ln>
        </p:spPr>
      </p:sp>
      <p:grpSp>
        <p:nvGrpSpPr>
          <p:cNvPr id="821" name="Google Shape;821;p36"/>
          <p:cNvGrpSpPr/>
          <p:nvPr/>
        </p:nvGrpSpPr>
        <p:grpSpPr>
          <a:xfrm>
            <a:off x="-266850" y="-197827"/>
            <a:ext cx="1097280" cy="1097280"/>
            <a:chOff x="0" y="0"/>
            <a:chExt cx="812800" cy="812800"/>
          </a:xfrm>
        </p:grpSpPr>
        <p:sp>
          <p:nvSpPr>
            <p:cNvPr id="822" name="Google Shape;822;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36</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37"/>
          <p:cNvSpPr/>
          <p:nvPr/>
        </p:nvSpPr>
        <p:spPr>
          <a:xfrm>
            <a:off x="0" y="0"/>
            <a:ext cx="13001625" cy="7315200"/>
          </a:xfrm>
          <a:custGeom>
            <a:rect b="b" l="l" r="r" t="t"/>
            <a:pathLst>
              <a:path extrusionOk="0" h="7315200" w="13001625">
                <a:moveTo>
                  <a:pt x="0" y="0"/>
                </a:moveTo>
                <a:lnTo>
                  <a:pt x="13001625" y="0"/>
                </a:lnTo>
                <a:lnTo>
                  <a:pt x="13001625" y="7315200"/>
                </a:lnTo>
                <a:lnTo>
                  <a:pt x="0" y="7315200"/>
                </a:lnTo>
                <a:lnTo>
                  <a:pt x="0" y="0"/>
                </a:lnTo>
                <a:close/>
              </a:path>
            </a:pathLst>
          </a:custGeom>
          <a:blipFill rotWithShape="1">
            <a:blip r:embed="rId3">
              <a:alphaModFix/>
            </a:blip>
            <a:stretch>
              <a:fillRect b="-9250" l="0" r="-71" t="-9250"/>
            </a:stretch>
          </a:blipFill>
          <a:ln>
            <a:noFill/>
          </a:ln>
        </p:spPr>
      </p:sp>
      <p:sp>
        <p:nvSpPr>
          <p:cNvPr id="833" name="Google Shape;833;p37"/>
          <p:cNvSpPr/>
          <p:nvPr/>
        </p:nvSpPr>
        <p:spPr>
          <a:xfrm rot="5400000">
            <a:off x="6396217" y="576235"/>
            <a:ext cx="6074240" cy="6162731"/>
          </a:xfrm>
          <a:custGeom>
            <a:rect b="b" l="l" r="r" t="t"/>
            <a:pathLst>
              <a:path extrusionOk="0" h="6162731" w="6074240">
                <a:moveTo>
                  <a:pt x="0" y="0"/>
                </a:moveTo>
                <a:lnTo>
                  <a:pt x="6074240" y="0"/>
                </a:lnTo>
                <a:lnTo>
                  <a:pt x="6074240" y="6162730"/>
                </a:lnTo>
                <a:lnTo>
                  <a:pt x="0" y="6162730"/>
                </a:lnTo>
                <a:lnTo>
                  <a:pt x="0" y="0"/>
                </a:lnTo>
                <a:close/>
              </a:path>
            </a:pathLst>
          </a:custGeom>
          <a:blipFill rotWithShape="1">
            <a:blip r:embed="rId4">
              <a:alphaModFix amt="14000"/>
            </a:blip>
            <a:stretch>
              <a:fillRect b="0" l="0" r="0" t="0"/>
            </a:stretch>
          </a:blipFill>
          <a:ln>
            <a:noFill/>
          </a:ln>
        </p:spPr>
      </p:sp>
      <p:sp>
        <p:nvSpPr>
          <p:cNvPr id="834" name="Google Shape;834;p37"/>
          <p:cNvSpPr/>
          <p:nvPr/>
        </p:nvSpPr>
        <p:spPr>
          <a:xfrm rot="5400000">
            <a:off x="2017654" y="576235"/>
            <a:ext cx="6074240" cy="6162731"/>
          </a:xfrm>
          <a:custGeom>
            <a:rect b="b" l="l" r="r" t="t"/>
            <a:pathLst>
              <a:path extrusionOk="0" h="6162731" w="6074240">
                <a:moveTo>
                  <a:pt x="0" y="0"/>
                </a:moveTo>
                <a:lnTo>
                  <a:pt x="6074240" y="0"/>
                </a:lnTo>
                <a:lnTo>
                  <a:pt x="6074240" y="6162730"/>
                </a:lnTo>
                <a:lnTo>
                  <a:pt x="0" y="6162730"/>
                </a:lnTo>
                <a:lnTo>
                  <a:pt x="0" y="0"/>
                </a:lnTo>
                <a:close/>
              </a:path>
            </a:pathLst>
          </a:custGeom>
          <a:blipFill rotWithShape="1">
            <a:blip r:embed="rId4">
              <a:alphaModFix amt="14000"/>
            </a:blip>
            <a:stretch>
              <a:fillRect b="0" l="0" r="0" t="0"/>
            </a:stretch>
          </a:blipFill>
          <a:ln>
            <a:noFill/>
          </a:ln>
        </p:spPr>
      </p:sp>
      <p:grpSp>
        <p:nvGrpSpPr>
          <p:cNvPr id="835" name="Google Shape;835;p37"/>
          <p:cNvGrpSpPr/>
          <p:nvPr/>
        </p:nvGrpSpPr>
        <p:grpSpPr>
          <a:xfrm>
            <a:off x="2180263" y="2011657"/>
            <a:ext cx="8650625" cy="3214734"/>
            <a:chOff x="0" y="-28575"/>
            <a:chExt cx="3203935" cy="1190642"/>
          </a:xfrm>
        </p:grpSpPr>
        <p:sp>
          <p:nvSpPr>
            <p:cNvPr id="836" name="Google Shape;836;p37"/>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28575">
              <a:solidFill>
                <a:srgbClr val="FFFFFF"/>
              </a:solidFill>
              <a:prstDash val="solid"/>
              <a:miter lim="8000"/>
              <a:headEnd len="sm" w="sm" type="none"/>
              <a:tailEnd len="sm" w="sm" type="none"/>
            </a:ln>
          </p:spPr>
        </p:sp>
        <p:sp>
          <p:nvSpPr>
            <p:cNvPr id="837" name="Google Shape;837;p37"/>
            <p:cNvSpPr txBox="1"/>
            <p:nvPr/>
          </p:nvSpPr>
          <p:spPr>
            <a:xfrm>
              <a:off x="0" y="-28575"/>
              <a:ext cx="3203935" cy="1190642"/>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38" name="Google Shape;838;p37"/>
          <p:cNvSpPr txBox="1"/>
          <p:nvPr/>
        </p:nvSpPr>
        <p:spPr>
          <a:xfrm>
            <a:off x="2373149" y="2190704"/>
            <a:ext cx="8264853" cy="1614524"/>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US" sz="9427" u="none" cap="none" strike="noStrike">
                <a:solidFill>
                  <a:srgbClr val="FFFFFF"/>
                </a:solidFill>
                <a:latin typeface="Open Sans ExtraBold"/>
                <a:ea typeface="Open Sans ExtraBold"/>
                <a:cs typeface="Open Sans ExtraBold"/>
                <a:sym typeface="Open Sans ExtraBold"/>
              </a:rPr>
              <a:t>CHƯƠNG 3</a:t>
            </a:r>
            <a:endParaRPr/>
          </a:p>
        </p:txBody>
      </p:sp>
      <p:sp>
        <p:nvSpPr>
          <p:cNvPr id="839" name="Google Shape;839;p37"/>
          <p:cNvSpPr txBox="1"/>
          <p:nvPr/>
        </p:nvSpPr>
        <p:spPr>
          <a:xfrm>
            <a:off x="2373149" y="4040471"/>
            <a:ext cx="8264853" cy="97783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44" u="sng" cap="none" strike="noStrike">
                <a:solidFill>
                  <a:srgbClr val="FFFFFF"/>
                </a:solidFill>
                <a:latin typeface="Open Sans ExtraBold"/>
                <a:ea typeface="Open Sans ExtraBold"/>
                <a:cs typeface="Open Sans ExtraBold"/>
                <a:sym typeface="Open Sans ExtraBold"/>
                <a:hlinkClick r:id="rId5">
                  <a:extLst>
                    <a:ext uri="{A12FA001-AC4F-418D-AE19-62706E023703}">
                      <ahyp:hlinkClr val="tx"/>
                    </a:ext>
                  </a:extLst>
                </a:hlinkClick>
              </a:rPr>
              <a:t> ƯU, NHƯỢC ĐIỂM VÀ GIẢI PHÁP PHÁT TRIỂN</a:t>
            </a:r>
            <a:endParaRPr/>
          </a:p>
          <a:p>
            <a:pPr indent="0" lvl="0" marL="0" marR="0" rtl="0" algn="ctr">
              <a:lnSpc>
                <a:spcPct val="140014"/>
              </a:lnSpc>
              <a:spcBef>
                <a:spcPts val="0"/>
              </a:spcBef>
              <a:spcAft>
                <a:spcPts val="0"/>
              </a:spcAft>
              <a:buNone/>
            </a:pPr>
            <a:r>
              <a:t/>
            </a:r>
            <a:endParaRPr b="1" i="0" sz="2844" u="sng" cap="none" strike="noStrike">
              <a:solidFill>
                <a:srgbClr val="FFFFFF"/>
              </a:solidFill>
              <a:latin typeface="Open Sans ExtraBold"/>
              <a:ea typeface="Open Sans ExtraBold"/>
              <a:cs typeface="Open Sans ExtraBold"/>
              <a:sym typeface="Open Sans ExtraBold"/>
              <a:hlinkClick r:id="rId6">
                <a:extLst>
                  <a:ext uri="{A12FA001-AC4F-418D-AE19-62706E023703}">
                    <ahyp:hlinkClr val="tx"/>
                  </a:ext>
                </a:extLst>
              </a:hlinkClick>
            </a:endParaRPr>
          </a:p>
        </p:txBody>
      </p:sp>
      <p:grpSp>
        <p:nvGrpSpPr>
          <p:cNvPr id="840" name="Google Shape;840;p37"/>
          <p:cNvGrpSpPr/>
          <p:nvPr/>
        </p:nvGrpSpPr>
        <p:grpSpPr>
          <a:xfrm>
            <a:off x="-266850" y="-197827"/>
            <a:ext cx="1097280" cy="1097280"/>
            <a:chOff x="0" y="0"/>
            <a:chExt cx="812800" cy="812800"/>
          </a:xfrm>
        </p:grpSpPr>
        <p:sp>
          <p:nvSpPr>
            <p:cNvPr id="841" name="Google Shape;841;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37</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46" name="Shape 846"/>
        <p:cNvGrpSpPr/>
        <p:nvPr/>
      </p:nvGrpSpPr>
      <p:grpSpPr>
        <a:xfrm>
          <a:off x="0" y="0"/>
          <a:ext cx="0" cy="0"/>
          <a:chOff x="0" y="0"/>
          <a:chExt cx="0" cy="0"/>
        </a:xfrm>
      </p:grpSpPr>
      <p:grpSp>
        <p:nvGrpSpPr>
          <p:cNvPr id="847" name="Google Shape;847;p38"/>
          <p:cNvGrpSpPr/>
          <p:nvPr/>
        </p:nvGrpSpPr>
        <p:grpSpPr>
          <a:xfrm rot="10800000">
            <a:off x="60888" y="6583679"/>
            <a:ext cx="9570132" cy="2321337"/>
            <a:chOff x="0" y="0"/>
            <a:chExt cx="12760175" cy="3095116"/>
          </a:xfrm>
        </p:grpSpPr>
        <p:sp>
          <p:nvSpPr>
            <p:cNvPr id="848" name="Google Shape;848;p38"/>
            <p:cNvSpPr/>
            <p:nvPr/>
          </p:nvSpPr>
          <p:spPr>
            <a:xfrm>
              <a:off x="0" y="0"/>
              <a:ext cx="2950863" cy="2950863"/>
            </a:xfrm>
            <a:custGeom>
              <a:rect b="b" l="l" r="r" t="t"/>
              <a:pathLst>
                <a:path extrusionOk="0" h="2950863" w="2950863">
                  <a:moveTo>
                    <a:pt x="0" y="0"/>
                  </a:moveTo>
                  <a:lnTo>
                    <a:pt x="2950863" y="0"/>
                  </a:lnTo>
                  <a:lnTo>
                    <a:pt x="2950863" y="2950863"/>
                  </a:lnTo>
                  <a:lnTo>
                    <a:pt x="0" y="2950863"/>
                  </a:lnTo>
                  <a:lnTo>
                    <a:pt x="0" y="0"/>
                  </a:lnTo>
                  <a:close/>
                </a:path>
              </a:pathLst>
            </a:custGeom>
            <a:blipFill rotWithShape="1">
              <a:blip r:embed="rId3">
                <a:alphaModFix/>
              </a:blip>
              <a:stretch>
                <a:fillRect b="0" l="0" r="0" t="0"/>
              </a:stretch>
            </a:blipFill>
            <a:ln>
              <a:noFill/>
            </a:ln>
          </p:spPr>
        </p:sp>
        <p:sp>
          <p:nvSpPr>
            <p:cNvPr id="849" name="Google Shape;849;p38"/>
            <p:cNvSpPr/>
            <p:nvPr/>
          </p:nvSpPr>
          <p:spPr>
            <a:xfrm>
              <a:off x="3271180" y="612673"/>
              <a:ext cx="2950863" cy="2338189"/>
            </a:xfrm>
            <a:custGeom>
              <a:rect b="b" l="l" r="r" t="t"/>
              <a:pathLst>
                <a:path extrusionOk="0" h="2338189" w="2950863">
                  <a:moveTo>
                    <a:pt x="0" y="0"/>
                  </a:moveTo>
                  <a:lnTo>
                    <a:pt x="2950863" y="0"/>
                  </a:lnTo>
                  <a:lnTo>
                    <a:pt x="2950863" y="2338190"/>
                  </a:lnTo>
                  <a:lnTo>
                    <a:pt x="0" y="2338190"/>
                  </a:lnTo>
                  <a:lnTo>
                    <a:pt x="0" y="0"/>
                  </a:lnTo>
                  <a:close/>
                </a:path>
              </a:pathLst>
            </a:custGeom>
            <a:blipFill rotWithShape="1">
              <a:blip r:embed="rId3">
                <a:alphaModFix/>
              </a:blip>
              <a:stretch>
                <a:fillRect b="-26200" l="0" r="0" t="0"/>
              </a:stretch>
            </a:blipFill>
            <a:ln>
              <a:noFill/>
            </a:ln>
          </p:spPr>
        </p:sp>
        <p:sp>
          <p:nvSpPr>
            <p:cNvPr id="850" name="Google Shape;850;p38"/>
            <p:cNvSpPr/>
            <p:nvPr/>
          </p:nvSpPr>
          <p:spPr>
            <a:xfrm>
              <a:off x="6538132" y="144253"/>
              <a:ext cx="2950863" cy="2950863"/>
            </a:xfrm>
            <a:custGeom>
              <a:rect b="b" l="l" r="r" t="t"/>
              <a:pathLst>
                <a:path extrusionOk="0" h="2950863" w="2950863">
                  <a:moveTo>
                    <a:pt x="0" y="0"/>
                  </a:moveTo>
                  <a:lnTo>
                    <a:pt x="2950862" y="0"/>
                  </a:lnTo>
                  <a:lnTo>
                    <a:pt x="2950862" y="2950862"/>
                  </a:lnTo>
                  <a:lnTo>
                    <a:pt x="0" y="2950862"/>
                  </a:lnTo>
                  <a:lnTo>
                    <a:pt x="0" y="0"/>
                  </a:lnTo>
                  <a:close/>
                </a:path>
              </a:pathLst>
            </a:custGeom>
            <a:blipFill rotWithShape="1">
              <a:blip r:embed="rId3">
                <a:alphaModFix/>
              </a:blip>
              <a:stretch>
                <a:fillRect b="0" l="0" r="0" t="0"/>
              </a:stretch>
            </a:blipFill>
            <a:ln>
              <a:noFill/>
            </a:ln>
          </p:spPr>
        </p:sp>
        <p:sp>
          <p:nvSpPr>
            <p:cNvPr id="851" name="Google Shape;851;p38"/>
            <p:cNvSpPr/>
            <p:nvPr/>
          </p:nvSpPr>
          <p:spPr>
            <a:xfrm>
              <a:off x="9809312" y="756926"/>
              <a:ext cx="2950863" cy="2338189"/>
            </a:xfrm>
            <a:custGeom>
              <a:rect b="b" l="l" r="r" t="t"/>
              <a:pathLst>
                <a:path extrusionOk="0" h="2338189" w="2950863">
                  <a:moveTo>
                    <a:pt x="0" y="0"/>
                  </a:moveTo>
                  <a:lnTo>
                    <a:pt x="2950862" y="0"/>
                  </a:lnTo>
                  <a:lnTo>
                    <a:pt x="2950862" y="2338189"/>
                  </a:lnTo>
                  <a:lnTo>
                    <a:pt x="0" y="2338189"/>
                  </a:lnTo>
                  <a:lnTo>
                    <a:pt x="0" y="0"/>
                  </a:lnTo>
                  <a:close/>
                </a:path>
              </a:pathLst>
            </a:custGeom>
            <a:blipFill rotWithShape="1">
              <a:blip r:embed="rId3">
                <a:alphaModFix/>
              </a:blip>
              <a:stretch>
                <a:fillRect b="-26200" l="0" r="0" t="0"/>
              </a:stretch>
            </a:blipFill>
            <a:ln>
              <a:noFill/>
            </a:ln>
          </p:spPr>
        </p:sp>
      </p:grpSp>
      <p:sp>
        <p:nvSpPr>
          <p:cNvPr id="852" name="Google Shape;852;p38"/>
          <p:cNvSpPr/>
          <p:nvPr/>
        </p:nvSpPr>
        <p:spPr>
          <a:xfrm rot="6150721">
            <a:off x="5997461" y="3256565"/>
            <a:ext cx="9631859" cy="802070"/>
          </a:xfrm>
          <a:custGeom>
            <a:rect b="b" l="l" r="r" t="t"/>
            <a:pathLst>
              <a:path extrusionOk="0" h="802070" w="9631859">
                <a:moveTo>
                  <a:pt x="0" y="0"/>
                </a:moveTo>
                <a:lnTo>
                  <a:pt x="9631858" y="0"/>
                </a:lnTo>
                <a:lnTo>
                  <a:pt x="9631858" y="802070"/>
                </a:lnTo>
                <a:lnTo>
                  <a:pt x="0" y="802070"/>
                </a:lnTo>
                <a:lnTo>
                  <a:pt x="0" y="0"/>
                </a:lnTo>
                <a:close/>
              </a:path>
            </a:pathLst>
          </a:custGeom>
          <a:blipFill rotWithShape="1">
            <a:blip r:embed="rId4">
              <a:alphaModFix/>
            </a:blip>
            <a:stretch>
              <a:fillRect b="0" l="0" r="0" t="-137163"/>
            </a:stretch>
          </a:blipFill>
          <a:ln>
            <a:noFill/>
          </a:ln>
        </p:spPr>
      </p:sp>
      <p:sp>
        <p:nvSpPr>
          <p:cNvPr id="853" name="Google Shape;853;p38"/>
          <p:cNvSpPr/>
          <p:nvPr/>
        </p:nvSpPr>
        <p:spPr>
          <a:xfrm>
            <a:off x="10361284" y="0"/>
            <a:ext cx="4447495" cy="7315200"/>
          </a:xfrm>
          <a:custGeom>
            <a:rect b="b" l="l" r="r" t="t"/>
            <a:pathLst>
              <a:path extrusionOk="0" h="6350000" w="3860673">
                <a:moveTo>
                  <a:pt x="3860673" y="0"/>
                </a:moveTo>
                <a:lnTo>
                  <a:pt x="2341753" y="6350000"/>
                </a:lnTo>
                <a:lnTo>
                  <a:pt x="0" y="6350000"/>
                </a:lnTo>
                <a:lnTo>
                  <a:pt x="1518920" y="0"/>
                </a:lnTo>
                <a:lnTo>
                  <a:pt x="3860673" y="0"/>
                </a:lnTo>
                <a:close/>
              </a:path>
            </a:pathLst>
          </a:custGeom>
          <a:blipFill rotWithShape="1">
            <a:blip r:embed="rId5">
              <a:alphaModFix/>
            </a:blip>
            <a:stretch>
              <a:fillRect b="0" l="-73426" r="-73426" t="0"/>
            </a:stretch>
          </a:blipFill>
          <a:ln>
            <a:noFill/>
          </a:ln>
        </p:spPr>
      </p:sp>
      <p:sp>
        <p:nvSpPr>
          <p:cNvPr id="854" name="Google Shape;854;p38"/>
          <p:cNvSpPr txBox="1"/>
          <p:nvPr/>
        </p:nvSpPr>
        <p:spPr>
          <a:xfrm>
            <a:off x="2039941" y="1402118"/>
            <a:ext cx="6109192" cy="876512"/>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5703" u="none" cap="none" strike="noStrike">
                <a:solidFill>
                  <a:srgbClr val="FFFFFF"/>
                </a:solidFill>
                <a:latin typeface="Open Sans ExtraBold"/>
                <a:ea typeface="Open Sans ExtraBold"/>
                <a:cs typeface="Open Sans ExtraBold"/>
                <a:sym typeface="Open Sans ExtraBold"/>
              </a:rPr>
              <a:t>1/ PHẦN CỨNG</a:t>
            </a:r>
            <a:endParaRPr/>
          </a:p>
        </p:txBody>
      </p:sp>
      <p:sp>
        <p:nvSpPr>
          <p:cNvPr id="855" name="Google Shape;855;p38"/>
          <p:cNvSpPr/>
          <p:nvPr/>
        </p:nvSpPr>
        <p:spPr>
          <a:xfrm>
            <a:off x="3119084" y="2602698"/>
            <a:ext cx="3453352" cy="3373233"/>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6">
              <a:alphaModFix/>
            </a:blip>
            <a:stretch>
              <a:fillRect b="-1196" l="0" r="0" t="-11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38"/>
          <p:cNvGrpSpPr/>
          <p:nvPr/>
        </p:nvGrpSpPr>
        <p:grpSpPr>
          <a:xfrm>
            <a:off x="-266850" y="-197827"/>
            <a:ext cx="1097280" cy="1097280"/>
            <a:chOff x="0" y="0"/>
            <a:chExt cx="812800" cy="812800"/>
          </a:xfrm>
        </p:grpSpPr>
        <p:sp>
          <p:nvSpPr>
            <p:cNvPr id="857" name="Google Shape;857;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38</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862" name="Shape 862"/>
        <p:cNvGrpSpPr/>
        <p:nvPr/>
      </p:nvGrpSpPr>
      <p:grpSpPr>
        <a:xfrm>
          <a:off x="0" y="0"/>
          <a:ext cx="0" cy="0"/>
          <a:chOff x="0" y="0"/>
          <a:chExt cx="0" cy="0"/>
        </a:xfrm>
      </p:grpSpPr>
      <p:grpSp>
        <p:nvGrpSpPr>
          <p:cNvPr id="863" name="Google Shape;863;p39"/>
          <p:cNvGrpSpPr/>
          <p:nvPr/>
        </p:nvGrpSpPr>
        <p:grpSpPr>
          <a:xfrm>
            <a:off x="-1252998" y="6569336"/>
            <a:ext cx="15517147" cy="745864"/>
            <a:chOff x="0" y="-28575"/>
            <a:chExt cx="6110362" cy="293707"/>
          </a:xfrm>
        </p:grpSpPr>
        <p:sp>
          <p:nvSpPr>
            <p:cNvPr id="864" name="Google Shape;864;p39"/>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865" name="Google Shape;865;p39"/>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6" name="Google Shape;866;p39"/>
          <p:cNvGrpSpPr/>
          <p:nvPr/>
        </p:nvGrpSpPr>
        <p:grpSpPr>
          <a:xfrm>
            <a:off x="-1252998" y="-652886"/>
            <a:ext cx="15517147" cy="1326184"/>
            <a:chOff x="0" y="-28575"/>
            <a:chExt cx="6110362" cy="522226"/>
          </a:xfrm>
        </p:grpSpPr>
        <p:sp>
          <p:nvSpPr>
            <p:cNvPr id="867" name="Google Shape;867;p39"/>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868" name="Google Shape;868;p39"/>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9" name="Google Shape;869;p39"/>
          <p:cNvGrpSpPr/>
          <p:nvPr/>
        </p:nvGrpSpPr>
        <p:grpSpPr>
          <a:xfrm>
            <a:off x="9337481" y="2410144"/>
            <a:ext cx="2946503" cy="2859951"/>
            <a:chOff x="-23042" y="66269"/>
            <a:chExt cx="6542159" cy="6349987"/>
          </a:xfrm>
        </p:grpSpPr>
        <p:sp>
          <p:nvSpPr>
            <p:cNvPr id="870" name="Google Shape;870;p3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39"/>
          <p:cNvSpPr txBox="1"/>
          <p:nvPr/>
        </p:nvSpPr>
        <p:spPr>
          <a:xfrm>
            <a:off x="734695" y="674370"/>
            <a:ext cx="2259206"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 a/ Ưu điểm</a:t>
            </a:r>
            <a:endParaRPr/>
          </a:p>
        </p:txBody>
      </p:sp>
      <p:sp>
        <p:nvSpPr>
          <p:cNvPr id="873" name="Google Shape;873;p39"/>
          <p:cNvSpPr txBox="1"/>
          <p:nvPr/>
        </p:nvSpPr>
        <p:spPr>
          <a:xfrm>
            <a:off x="734695" y="1324221"/>
            <a:ext cx="8376370" cy="5772447"/>
          </a:xfrm>
          <a:prstGeom prst="rect">
            <a:avLst/>
          </a:prstGeom>
          <a:noFill/>
          <a:ln>
            <a:noFill/>
          </a:ln>
        </p:spPr>
        <p:txBody>
          <a:bodyPr anchorCtr="0" anchor="t" bIns="0" lIns="0" spcFirstLastPara="1" rIns="0" wrap="square" tIns="0">
            <a:spAutoFit/>
          </a:bodyPr>
          <a:lstStyle/>
          <a:p>
            <a:pPr indent="-253321" lvl="1" marL="506642" marR="0" rtl="0" algn="just">
              <a:lnSpc>
                <a:spcPct val="140025"/>
              </a:lnSpc>
              <a:spcBef>
                <a:spcPts val="0"/>
              </a:spcBef>
              <a:spcAft>
                <a:spcPts val="0"/>
              </a:spcAft>
              <a:buClr>
                <a:srgbClr val="145DA0"/>
              </a:buClr>
              <a:buSzPts val="2346"/>
              <a:buFont typeface="Arial"/>
              <a:buChar char="•"/>
            </a:pPr>
            <a:r>
              <a:rPr b="1" i="0" lang="en-US" sz="2346" u="none" cap="none" strike="noStrike">
                <a:solidFill>
                  <a:srgbClr val="145DA0"/>
                </a:solidFill>
                <a:latin typeface="Rokkitt"/>
                <a:ea typeface="Rokkitt"/>
                <a:cs typeface="Rokkitt"/>
                <a:sym typeface="Rokkitt"/>
              </a:rPr>
              <a:t>Hệ thống máy chủ và máy trạm: </a:t>
            </a:r>
            <a:r>
              <a:rPr b="0" i="0" lang="en-US" sz="2346" u="none" cap="none" strike="noStrike">
                <a:solidFill>
                  <a:srgbClr val="145DA0"/>
                </a:solidFill>
                <a:latin typeface="Rokkitt"/>
                <a:ea typeface="Rokkitt"/>
                <a:cs typeface="Rokkitt"/>
                <a:sym typeface="Rokkitt"/>
              </a:rPr>
              <a:t>đa dạng và toàn diện đảm bảo cho mọi vấn đề vận hành hệ thống.</a:t>
            </a:r>
            <a:endParaRPr/>
          </a:p>
          <a:p>
            <a:pPr indent="-253321" lvl="1" marL="506642" marR="0" rtl="0" algn="just">
              <a:lnSpc>
                <a:spcPct val="140025"/>
              </a:lnSpc>
              <a:spcBef>
                <a:spcPts val="0"/>
              </a:spcBef>
              <a:spcAft>
                <a:spcPts val="0"/>
              </a:spcAft>
              <a:buClr>
                <a:srgbClr val="145DA0"/>
              </a:buClr>
              <a:buSzPts val="2346"/>
              <a:buFont typeface="Arial"/>
              <a:buChar char="•"/>
            </a:pPr>
            <a:r>
              <a:rPr b="1" i="0" lang="en-US" sz="2346" u="none" cap="none" strike="noStrike">
                <a:solidFill>
                  <a:srgbClr val="145DA0"/>
                </a:solidFill>
                <a:latin typeface="Rokkitt"/>
                <a:ea typeface="Rokkitt"/>
                <a:cs typeface="Rokkitt"/>
                <a:sym typeface="Rokkitt"/>
              </a:rPr>
              <a:t>Hệ thống máy tính cá nhân (Macbook) </a:t>
            </a:r>
            <a:r>
              <a:rPr b="0" i="0" lang="en-US" sz="2346" u="none" cap="none" strike="noStrike">
                <a:solidFill>
                  <a:srgbClr val="145DA0"/>
                </a:solidFill>
                <a:latin typeface="Rokkitt"/>
                <a:ea typeface="Rokkitt"/>
                <a:cs typeface="Rokkitt"/>
                <a:sym typeface="Rokkitt"/>
              </a:rPr>
              <a:t>được công ty cung cấp miễn phí cho nhân viên </a:t>
            </a:r>
            <a:endParaRPr/>
          </a:p>
          <a:p>
            <a:pPr indent="-253321" lvl="1" marL="506642" marR="0" rtl="0" algn="just">
              <a:lnSpc>
                <a:spcPct val="140025"/>
              </a:lnSpc>
              <a:spcBef>
                <a:spcPts val="0"/>
              </a:spcBef>
              <a:spcAft>
                <a:spcPts val="0"/>
              </a:spcAft>
              <a:buClr>
                <a:srgbClr val="145DA0"/>
              </a:buClr>
              <a:buSzPts val="2346"/>
              <a:buFont typeface="Arial"/>
              <a:buChar char="•"/>
            </a:pPr>
            <a:r>
              <a:rPr b="1" i="0" lang="en-US" sz="2346" u="none" cap="none" strike="noStrike">
                <a:solidFill>
                  <a:srgbClr val="145DA0"/>
                </a:solidFill>
                <a:latin typeface="Rokkitt"/>
                <a:ea typeface="Rokkitt"/>
                <a:cs typeface="Rokkitt"/>
                <a:sym typeface="Rokkitt"/>
              </a:rPr>
              <a:t>Các trang thiết bị số hóa: </a:t>
            </a:r>
            <a:r>
              <a:rPr b="0" i="0" lang="en-US" sz="2346" u="none" cap="none" strike="noStrike">
                <a:solidFill>
                  <a:srgbClr val="145DA0"/>
                </a:solidFill>
                <a:latin typeface="Rokkitt"/>
                <a:ea typeface="Rokkitt"/>
                <a:cs typeface="Rokkitt"/>
                <a:sym typeface="Rokkitt"/>
              </a:rPr>
              <a:t>máy fax, máy chiếu, máy in được công ty đầu tư, hiện đại.</a:t>
            </a:r>
            <a:endParaRPr/>
          </a:p>
          <a:p>
            <a:pPr indent="-253321" lvl="1" marL="506642" marR="0" rtl="0" algn="just">
              <a:lnSpc>
                <a:spcPct val="140025"/>
              </a:lnSpc>
              <a:spcBef>
                <a:spcPts val="0"/>
              </a:spcBef>
              <a:spcAft>
                <a:spcPts val="0"/>
              </a:spcAft>
              <a:buClr>
                <a:srgbClr val="145DA0"/>
              </a:buClr>
              <a:buSzPts val="2346"/>
              <a:buFont typeface="Arial"/>
              <a:buChar char="•"/>
            </a:pPr>
            <a:r>
              <a:rPr b="1" i="0" lang="en-US" sz="2346" u="none" cap="none" strike="noStrike">
                <a:solidFill>
                  <a:srgbClr val="145DA0"/>
                </a:solidFill>
                <a:latin typeface="Rokkitt"/>
                <a:ea typeface="Rokkitt"/>
                <a:cs typeface="Rokkitt"/>
                <a:sym typeface="Rokkitt"/>
              </a:rPr>
              <a:t>Hệ thống camera:</a:t>
            </a:r>
            <a:r>
              <a:rPr b="0" i="0" lang="en-US" sz="2346" u="none" cap="none" strike="noStrike">
                <a:solidFill>
                  <a:srgbClr val="145DA0"/>
                </a:solidFill>
                <a:latin typeface="Rokkitt"/>
                <a:ea typeface="Rokkitt"/>
                <a:cs typeface="Rokkitt"/>
                <a:sym typeface="Rokkitt"/>
              </a:rPr>
              <a:t> dùng để giám sát an ninh </a:t>
            </a:r>
            <a:endParaRPr/>
          </a:p>
          <a:p>
            <a:pPr indent="-253321" lvl="1" marL="506642" marR="0" rtl="0" algn="just">
              <a:lnSpc>
                <a:spcPct val="140025"/>
              </a:lnSpc>
              <a:spcBef>
                <a:spcPts val="0"/>
              </a:spcBef>
              <a:spcAft>
                <a:spcPts val="0"/>
              </a:spcAft>
              <a:buClr>
                <a:srgbClr val="145DA0"/>
              </a:buClr>
              <a:buSzPts val="2346"/>
              <a:buFont typeface="Arial"/>
              <a:buChar char="•"/>
            </a:pPr>
            <a:r>
              <a:rPr b="1" i="0" lang="en-US" sz="2346" u="none" cap="none" strike="noStrike">
                <a:solidFill>
                  <a:srgbClr val="145DA0"/>
                </a:solidFill>
                <a:latin typeface="Rokkitt"/>
                <a:ea typeface="Rokkitt"/>
                <a:cs typeface="Rokkitt"/>
                <a:sym typeface="Rokkitt"/>
              </a:rPr>
              <a:t>Có các thiết bị số hoá:</a:t>
            </a:r>
            <a:r>
              <a:rPr b="0" i="0" lang="en-US" sz="2346" u="none" cap="none" strike="noStrike">
                <a:solidFill>
                  <a:srgbClr val="145DA0"/>
                </a:solidFill>
                <a:latin typeface="Rokkitt"/>
                <a:ea typeface="Rokkitt"/>
                <a:cs typeface="Rokkitt"/>
                <a:sym typeface="Rokkitt"/>
              </a:rPr>
              <a:t> tiên tiến tạo ra sự tiện lợi cho việc quản lý và cung cấp đa dạng dịch vụ số hoá, phục vụ nhu cầu sử dụng nhanh chóng</a:t>
            </a:r>
            <a:endParaRPr/>
          </a:p>
          <a:p>
            <a:pPr indent="-253321" lvl="1" marL="506642" marR="0" rtl="0" algn="just">
              <a:lnSpc>
                <a:spcPct val="140025"/>
              </a:lnSpc>
              <a:spcBef>
                <a:spcPts val="0"/>
              </a:spcBef>
              <a:spcAft>
                <a:spcPts val="0"/>
              </a:spcAft>
              <a:buClr>
                <a:srgbClr val="145DA0"/>
              </a:buClr>
              <a:buSzPts val="2346"/>
              <a:buFont typeface="Arial"/>
              <a:buChar char="•"/>
            </a:pPr>
            <a:r>
              <a:rPr b="1" i="0" lang="en-US" sz="2346" u="none" cap="none" strike="noStrike">
                <a:solidFill>
                  <a:srgbClr val="145DA0"/>
                </a:solidFill>
                <a:latin typeface="Rokkitt"/>
                <a:ea typeface="Rokkitt"/>
                <a:cs typeface="Rokkitt"/>
                <a:sym typeface="Rokkitt"/>
              </a:rPr>
              <a:t>Tài nguyên:</a:t>
            </a:r>
            <a:r>
              <a:rPr b="0" i="0" lang="en-US" sz="2346" u="none" cap="none" strike="noStrike">
                <a:solidFill>
                  <a:srgbClr val="145DA0"/>
                </a:solidFill>
                <a:latin typeface="Rokkitt"/>
                <a:ea typeface="Rokkitt"/>
                <a:cs typeface="Rokkitt"/>
                <a:sym typeface="Rokkitt"/>
              </a:rPr>
              <a:t> được tập trung quản lý, kiểm soát được việc sử dụng và truy cập</a:t>
            </a:r>
            <a:endParaRPr/>
          </a:p>
          <a:p>
            <a:pPr indent="0" lvl="0" marL="0" marR="0" rtl="0" algn="just">
              <a:lnSpc>
                <a:spcPct val="140025"/>
              </a:lnSpc>
              <a:spcBef>
                <a:spcPts val="0"/>
              </a:spcBef>
              <a:spcAft>
                <a:spcPts val="0"/>
              </a:spcAft>
              <a:buNone/>
            </a:pPr>
            <a:r>
              <a:t/>
            </a:r>
            <a:endParaRPr b="0" i="0" sz="2346" u="none" cap="none" strike="noStrike">
              <a:solidFill>
                <a:srgbClr val="145DA0"/>
              </a:solidFill>
              <a:latin typeface="Rokkitt"/>
              <a:ea typeface="Rokkitt"/>
              <a:cs typeface="Rokkitt"/>
              <a:sym typeface="Rokkitt"/>
            </a:endParaRPr>
          </a:p>
          <a:p>
            <a:pPr indent="0" lvl="0" marL="0" marR="0" rtl="0" algn="just">
              <a:lnSpc>
                <a:spcPct val="140025"/>
              </a:lnSpc>
              <a:spcBef>
                <a:spcPts val="0"/>
              </a:spcBef>
              <a:spcAft>
                <a:spcPts val="0"/>
              </a:spcAft>
              <a:buNone/>
            </a:pPr>
            <a:r>
              <a:t/>
            </a:r>
            <a:endParaRPr b="0" i="0" sz="2346" u="none" cap="none" strike="noStrike">
              <a:solidFill>
                <a:srgbClr val="145DA0"/>
              </a:solidFill>
              <a:latin typeface="Rokkitt"/>
              <a:ea typeface="Rokkitt"/>
              <a:cs typeface="Rokkitt"/>
              <a:sym typeface="Rokkitt"/>
            </a:endParaRPr>
          </a:p>
        </p:txBody>
      </p:sp>
      <p:grpSp>
        <p:nvGrpSpPr>
          <p:cNvPr id="874" name="Google Shape;874;p39"/>
          <p:cNvGrpSpPr/>
          <p:nvPr/>
        </p:nvGrpSpPr>
        <p:grpSpPr>
          <a:xfrm>
            <a:off x="-266850" y="-197827"/>
            <a:ext cx="1097280" cy="1097280"/>
            <a:chOff x="0" y="0"/>
            <a:chExt cx="812800" cy="812800"/>
          </a:xfrm>
        </p:grpSpPr>
        <p:sp>
          <p:nvSpPr>
            <p:cNvPr id="875" name="Google Shape;875;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39</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58" name="Shape 158"/>
        <p:cNvGrpSpPr/>
        <p:nvPr/>
      </p:nvGrpSpPr>
      <p:grpSpPr>
        <a:xfrm>
          <a:off x="0" y="0"/>
          <a:ext cx="0" cy="0"/>
          <a:chOff x="0" y="0"/>
          <a:chExt cx="0" cy="0"/>
        </a:xfrm>
      </p:grpSpPr>
      <p:sp>
        <p:nvSpPr>
          <p:cNvPr id="159" name="Google Shape;159;p4"/>
          <p:cNvSpPr/>
          <p:nvPr/>
        </p:nvSpPr>
        <p:spPr>
          <a:xfrm>
            <a:off x="3175" y="0"/>
            <a:ext cx="13004800" cy="3657600"/>
          </a:xfrm>
          <a:custGeom>
            <a:rect b="b" l="l" r="r" t="t"/>
            <a:pathLst>
              <a:path extrusionOk="0" h="3657600" w="13004800">
                <a:moveTo>
                  <a:pt x="0" y="0"/>
                </a:moveTo>
                <a:lnTo>
                  <a:pt x="13004800" y="0"/>
                </a:lnTo>
                <a:lnTo>
                  <a:pt x="13004800" y="3657600"/>
                </a:lnTo>
                <a:lnTo>
                  <a:pt x="0" y="3657600"/>
                </a:lnTo>
                <a:lnTo>
                  <a:pt x="0" y="0"/>
                </a:lnTo>
                <a:close/>
              </a:path>
            </a:pathLst>
          </a:custGeom>
          <a:blipFill rotWithShape="1">
            <a:blip r:embed="rId3">
              <a:alphaModFix/>
            </a:blip>
            <a:stretch>
              <a:fillRect b="-64477" l="0" r="0" t="-72399"/>
            </a:stretch>
          </a:blipFill>
          <a:ln>
            <a:noFill/>
          </a:ln>
        </p:spPr>
      </p:sp>
      <p:grpSp>
        <p:nvGrpSpPr>
          <p:cNvPr id="160" name="Google Shape;160;p4"/>
          <p:cNvGrpSpPr/>
          <p:nvPr/>
        </p:nvGrpSpPr>
        <p:grpSpPr>
          <a:xfrm>
            <a:off x="-130668" y="6506527"/>
            <a:ext cx="13138643" cy="808673"/>
            <a:chOff x="0" y="-28575"/>
            <a:chExt cx="4866164" cy="299508"/>
          </a:xfrm>
        </p:grpSpPr>
        <p:sp>
          <p:nvSpPr>
            <p:cNvPr id="161" name="Google Shape;161;p4"/>
            <p:cNvSpPr/>
            <p:nvPr/>
          </p:nvSpPr>
          <p:spPr>
            <a:xfrm>
              <a:off x="0" y="0"/>
              <a:ext cx="4866164" cy="270933"/>
            </a:xfrm>
            <a:custGeom>
              <a:rect b="b" l="l" r="r" t="t"/>
              <a:pathLst>
                <a:path extrusionOk="0" h="270933" w="4866164">
                  <a:moveTo>
                    <a:pt x="0" y="0"/>
                  </a:moveTo>
                  <a:lnTo>
                    <a:pt x="4866164" y="0"/>
                  </a:lnTo>
                  <a:lnTo>
                    <a:pt x="4866164" y="270933"/>
                  </a:lnTo>
                  <a:lnTo>
                    <a:pt x="0" y="270933"/>
                  </a:lnTo>
                  <a:close/>
                </a:path>
              </a:pathLst>
            </a:custGeom>
            <a:solidFill>
              <a:srgbClr val="5B98BA"/>
            </a:solidFill>
            <a:ln>
              <a:noFill/>
            </a:ln>
          </p:spPr>
        </p:sp>
        <p:sp>
          <p:nvSpPr>
            <p:cNvPr id="162" name="Google Shape;162;p4"/>
            <p:cNvSpPr txBox="1"/>
            <p:nvPr/>
          </p:nvSpPr>
          <p:spPr>
            <a:xfrm>
              <a:off x="0" y="-28575"/>
              <a:ext cx="4866164" cy="29950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3" name="Google Shape;163;p4"/>
          <p:cNvGrpSpPr/>
          <p:nvPr/>
        </p:nvGrpSpPr>
        <p:grpSpPr>
          <a:xfrm>
            <a:off x="734695" y="1765021"/>
            <a:ext cx="11541760" cy="4818659"/>
            <a:chOff x="0" y="-28575"/>
            <a:chExt cx="4274726" cy="1784689"/>
          </a:xfrm>
        </p:grpSpPr>
        <p:sp>
          <p:nvSpPr>
            <p:cNvPr id="164" name="Google Shape;164;p4"/>
            <p:cNvSpPr/>
            <p:nvPr/>
          </p:nvSpPr>
          <p:spPr>
            <a:xfrm>
              <a:off x="0" y="0"/>
              <a:ext cx="4274726" cy="1756114"/>
            </a:xfrm>
            <a:custGeom>
              <a:rect b="b" l="l" r="r" t="t"/>
              <a:pathLst>
                <a:path extrusionOk="0" h="1756114" w="4274726">
                  <a:moveTo>
                    <a:pt x="0" y="0"/>
                  </a:moveTo>
                  <a:lnTo>
                    <a:pt x="4274726" y="0"/>
                  </a:lnTo>
                  <a:lnTo>
                    <a:pt x="4274726" y="1756114"/>
                  </a:lnTo>
                  <a:lnTo>
                    <a:pt x="0" y="1756114"/>
                  </a:lnTo>
                  <a:close/>
                </a:path>
              </a:pathLst>
            </a:custGeom>
            <a:solidFill>
              <a:srgbClr val="145DA0"/>
            </a:solidFill>
            <a:ln>
              <a:noFill/>
            </a:ln>
          </p:spPr>
        </p:sp>
        <p:sp>
          <p:nvSpPr>
            <p:cNvPr id="165" name="Google Shape;165;p4"/>
            <p:cNvSpPr txBox="1"/>
            <p:nvPr/>
          </p:nvSpPr>
          <p:spPr>
            <a:xfrm>
              <a:off x="0" y="-28575"/>
              <a:ext cx="4274726" cy="1784689"/>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6" name="Google Shape;166;p4"/>
          <p:cNvSpPr txBox="1"/>
          <p:nvPr/>
        </p:nvSpPr>
        <p:spPr>
          <a:xfrm>
            <a:off x="2397883" y="2063013"/>
            <a:ext cx="8215385" cy="72644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4266" u="none" cap="none" strike="noStrike">
                <a:solidFill>
                  <a:srgbClr val="FDFDFD"/>
                </a:solidFill>
                <a:latin typeface="Open Sans ExtraBold"/>
                <a:ea typeface="Open Sans ExtraBold"/>
                <a:cs typeface="Open Sans ExtraBold"/>
                <a:sym typeface="Open Sans ExtraBold"/>
              </a:rPr>
              <a:t>Giới Thiệu Đề Tài</a:t>
            </a:r>
            <a:endParaRPr/>
          </a:p>
        </p:txBody>
      </p:sp>
      <p:sp>
        <p:nvSpPr>
          <p:cNvPr id="167" name="Google Shape;167;p4"/>
          <p:cNvSpPr txBox="1"/>
          <p:nvPr/>
        </p:nvSpPr>
        <p:spPr>
          <a:xfrm>
            <a:off x="957009" y="3402949"/>
            <a:ext cx="11097131" cy="2866411"/>
          </a:xfrm>
          <a:prstGeom prst="rect">
            <a:avLst/>
          </a:prstGeom>
          <a:noFill/>
          <a:ln>
            <a:noFill/>
          </a:ln>
        </p:spPr>
        <p:txBody>
          <a:bodyPr anchorCtr="0" anchor="t" bIns="0" lIns="0" spcFirstLastPara="1" rIns="0" wrap="square" tIns="0">
            <a:spAutoFit/>
          </a:bodyPr>
          <a:lstStyle/>
          <a:p>
            <a:pPr indent="0" lvl="0" marL="0" marR="0" rtl="0" algn="just">
              <a:lnSpc>
                <a:spcPct val="138978"/>
              </a:lnSpc>
              <a:spcBef>
                <a:spcPts val="0"/>
              </a:spcBef>
              <a:spcAft>
                <a:spcPts val="0"/>
              </a:spcAft>
              <a:buNone/>
            </a:pPr>
            <a:r>
              <a:rPr b="0" i="0" lang="en-US" sz="3271" u="none" cap="none" strike="noStrike">
                <a:solidFill>
                  <a:srgbClr val="FDFDFD"/>
                </a:solidFill>
                <a:latin typeface="Rokkitt"/>
                <a:ea typeface="Rokkitt"/>
                <a:cs typeface="Rokkitt"/>
                <a:sym typeface="Rokkitt"/>
              </a:rPr>
              <a:t>Với mục tiêu tìm hiểu cách thức hoạt động và cách áp dụng công nghệ thông tin vào một công ty Viễn thông, nhóm 7 hy vọng rằng đồ án này sẽ giúp chúng ta nhận thức sâu hơn về vai trò quan trọng của CNTT trong sự phát triển bền vững của ngành Viễn thông mà cụ thể ở đây là FPT Telecom.</a:t>
            </a:r>
            <a:endParaRPr/>
          </a:p>
        </p:txBody>
      </p:sp>
      <p:grpSp>
        <p:nvGrpSpPr>
          <p:cNvPr id="168" name="Google Shape;168;p4"/>
          <p:cNvGrpSpPr/>
          <p:nvPr/>
        </p:nvGrpSpPr>
        <p:grpSpPr>
          <a:xfrm>
            <a:off x="-266850" y="-197827"/>
            <a:ext cx="1097280" cy="1097280"/>
            <a:chOff x="0" y="0"/>
            <a:chExt cx="812800" cy="812800"/>
          </a:xfrm>
        </p:grpSpPr>
        <p:sp>
          <p:nvSpPr>
            <p:cNvPr id="169" name="Google Shape;16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3</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880" name="Shape 880"/>
        <p:cNvGrpSpPr/>
        <p:nvPr/>
      </p:nvGrpSpPr>
      <p:grpSpPr>
        <a:xfrm>
          <a:off x="0" y="0"/>
          <a:ext cx="0" cy="0"/>
          <a:chOff x="0" y="0"/>
          <a:chExt cx="0" cy="0"/>
        </a:xfrm>
      </p:grpSpPr>
      <p:grpSp>
        <p:nvGrpSpPr>
          <p:cNvPr id="881" name="Google Shape;881;p40"/>
          <p:cNvGrpSpPr/>
          <p:nvPr/>
        </p:nvGrpSpPr>
        <p:grpSpPr>
          <a:xfrm>
            <a:off x="-1252998" y="6569336"/>
            <a:ext cx="15517147" cy="745864"/>
            <a:chOff x="0" y="-28575"/>
            <a:chExt cx="6110362" cy="293707"/>
          </a:xfrm>
        </p:grpSpPr>
        <p:sp>
          <p:nvSpPr>
            <p:cNvPr id="882" name="Google Shape;882;p40"/>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883" name="Google Shape;883;p40"/>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4" name="Google Shape;884;p40"/>
          <p:cNvGrpSpPr/>
          <p:nvPr/>
        </p:nvGrpSpPr>
        <p:grpSpPr>
          <a:xfrm>
            <a:off x="-1252998" y="-652886"/>
            <a:ext cx="15517147" cy="1326184"/>
            <a:chOff x="0" y="-28575"/>
            <a:chExt cx="6110362" cy="522226"/>
          </a:xfrm>
        </p:grpSpPr>
        <p:sp>
          <p:nvSpPr>
            <p:cNvPr id="885" name="Google Shape;885;p40"/>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886" name="Google Shape;886;p40"/>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7" name="Google Shape;887;p40"/>
          <p:cNvSpPr txBox="1"/>
          <p:nvPr/>
        </p:nvSpPr>
        <p:spPr>
          <a:xfrm>
            <a:off x="3175" y="1494801"/>
            <a:ext cx="10076204" cy="5717399"/>
          </a:xfrm>
          <a:prstGeom prst="rect">
            <a:avLst/>
          </a:prstGeom>
          <a:noFill/>
          <a:ln>
            <a:noFill/>
          </a:ln>
        </p:spPr>
        <p:txBody>
          <a:bodyPr anchorCtr="0" anchor="t" bIns="0" lIns="0" spcFirstLastPara="1" rIns="0" wrap="square" tIns="0">
            <a:spAutoFit/>
          </a:bodyPr>
          <a:lstStyle/>
          <a:p>
            <a:pPr indent="-268676" lvl="1" marL="537351"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Chi phí cao:</a:t>
            </a:r>
            <a:r>
              <a:rPr b="0" i="0" lang="en-US" sz="2488" u="none" cap="none" strike="noStrike">
                <a:solidFill>
                  <a:srgbClr val="145DA0"/>
                </a:solidFill>
                <a:latin typeface="Rokkitt"/>
                <a:ea typeface="Rokkitt"/>
                <a:cs typeface="Rokkitt"/>
                <a:sym typeface="Rokkitt"/>
              </a:rPr>
              <a:t> Hệ thống máy chủ và máy trạm của FPT có chi phí đầu tư và vận hành cao</a:t>
            </a:r>
            <a:endParaRPr/>
          </a:p>
          <a:p>
            <a:pPr indent="-268676" lvl="1" marL="537351"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Khả năng mở rộng hạn chế:</a:t>
            </a:r>
            <a:r>
              <a:rPr b="0" i="0" lang="en-US" sz="2488" u="none" cap="none" strike="noStrike">
                <a:solidFill>
                  <a:srgbClr val="145DA0"/>
                </a:solidFill>
                <a:latin typeface="Rokkitt"/>
                <a:ea typeface="Rokkitt"/>
                <a:cs typeface="Rokkitt"/>
                <a:sym typeface="Rokkitt"/>
              </a:rPr>
              <a:t> Việc mở rộng hệ thống máy chủ và máy trạm có thể gặp khó khăn do sự phức tạp trong việc cấu hình và quản lý hệ thống</a:t>
            </a:r>
            <a:endParaRPr/>
          </a:p>
          <a:p>
            <a:pPr indent="-268676" lvl="1" marL="537351"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Tính bảo mật:</a:t>
            </a:r>
            <a:r>
              <a:rPr b="0" i="0" lang="en-US" sz="2488" u="none" cap="none" strike="noStrike">
                <a:solidFill>
                  <a:srgbClr val="145DA0"/>
                </a:solidFill>
                <a:latin typeface="Rokkitt"/>
                <a:ea typeface="Rokkitt"/>
                <a:cs typeface="Rokkitt"/>
                <a:sym typeface="Rokkitt"/>
              </a:rPr>
              <a:t> Hệ thống máy chủ và máy trạm là mục tiêu tấn công của các hacker, cần có các biện pháp bảo mật mạnh mẽ để bảo vệ dữ liệu.</a:t>
            </a:r>
            <a:endParaRPr/>
          </a:p>
          <a:p>
            <a:pPr indent="-268676" lvl="1" marL="537351"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Hiệu quả sử dụng:</a:t>
            </a:r>
            <a:r>
              <a:rPr b="0" i="0" lang="en-US" sz="2488" u="none" cap="none" strike="noStrike">
                <a:solidFill>
                  <a:srgbClr val="145DA0"/>
                </a:solidFill>
                <a:latin typeface="Rokkitt"/>
                <a:ea typeface="Rokkitt"/>
                <a:cs typeface="Rokkitt"/>
                <a:sym typeface="Rokkitt"/>
              </a:rPr>
              <a:t> Hiệu quả sử dụng tài nguyên hệ thống có thể chưa tối ưu do sự phân bổ không hợp lý.</a:t>
            </a:r>
            <a:endParaRPr/>
          </a:p>
          <a:p>
            <a:pPr indent="-268676" lvl="1" marL="537351"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Khả năng chịu lỗi:</a:t>
            </a:r>
            <a:r>
              <a:rPr b="0" i="0" lang="en-US" sz="2488" u="none" cap="none" strike="noStrike">
                <a:solidFill>
                  <a:srgbClr val="145DA0"/>
                </a:solidFill>
                <a:latin typeface="Rokkitt"/>
                <a:ea typeface="Rokkitt"/>
                <a:cs typeface="Rokkitt"/>
                <a:sym typeface="Rokkitt"/>
              </a:rPr>
              <a:t> Hệ thống có thể gặp sự cố do lỗi phần cứng, phần mềm hoặc lỗi người dùng, ảnh hưởng đến hoạt động của doanh nghiệp.</a:t>
            </a:r>
            <a:endParaRPr/>
          </a:p>
          <a:p>
            <a:pPr indent="0" lvl="0" marL="0" marR="0" rtl="0" algn="just">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a:p>
            <a:pPr indent="0" lvl="0" marL="0" marR="0" rtl="0" algn="just">
              <a:lnSpc>
                <a:spcPct val="140032"/>
              </a:lnSpc>
              <a:spcBef>
                <a:spcPts val="0"/>
              </a:spcBef>
              <a:spcAft>
                <a:spcPts val="0"/>
              </a:spcAft>
              <a:buNone/>
            </a:pPr>
            <a:r>
              <a:t/>
            </a:r>
            <a:endParaRPr b="0" i="0" sz="2488" u="none" cap="none" strike="noStrike">
              <a:solidFill>
                <a:srgbClr val="145DA0"/>
              </a:solidFill>
              <a:latin typeface="Rokkitt"/>
              <a:ea typeface="Rokkitt"/>
              <a:cs typeface="Rokkitt"/>
              <a:sym typeface="Rokkitt"/>
            </a:endParaRPr>
          </a:p>
        </p:txBody>
      </p:sp>
      <p:grpSp>
        <p:nvGrpSpPr>
          <p:cNvPr id="888" name="Google Shape;888;p40"/>
          <p:cNvGrpSpPr/>
          <p:nvPr/>
        </p:nvGrpSpPr>
        <p:grpSpPr>
          <a:xfrm>
            <a:off x="10069001" y="2410144"/>
            <a:ext cx="2946503" cy="2859951"/>
            <a:chOff x="-23042" y="66269"/>
            <a:chExt cx="6542159" cy="6349987"/>
          </a:xfrm>
        </p:grpSpPr>
        <p:sp>
          <p:nvSpPr>
            <p:cNvPr id="889" name="Google Shape;889;p40"/>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3933" l="222" r="222" t="-39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40"/>
          <p:cNvSpPr txBox="1"/>
          <p:nvPr/>
        </p:nvSpPr>
        <p:spPr>
          <a:xfrm>
            <a:off x="734695" y="842303"/>
            <a:ext cx="3770496"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 b/ Nhược điểm</a:t>
            </a:r>
            <a:endParaRPr/>
          </a:p>
        </p:txBody>
      </p:sp>
      <p:grpSp>
        <p:nvGrpSpPr>
          <p:cNvPr id="892" name="Google Shape;892;p40"/>
          <p:cNvGrpSpPr/>
          <p:nvPr/>
        </p:nvGrpSpPr>
        <p:grpSpPr>
          <a:xfrm>
            <a:off x="-266850" y="-197827"/>
            <a:ext cx="1097280" cy="1097280"/>
            <a:chOff x="0" y="0"/>
            <a:chExt cx="812800" cy="812800"/>
          </a:xfrm>
        </p:grpSpPr>
        <p:sp>
          <p:nvSpPr>
            <p:cNvPr id="893" name="Google Shape;893;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40</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898" name="Shape 898"/>
        <p:cNvGrpSpPr/>
        <p:nvPr/>
      </p:nvGrpSpPr>
      <p:grpSpPr>
        <a:xfrm>
          <a:off x="0" y="0"/>
          <a:ext cx="0" cy="0"/>
          <a:chOff x="0" y="0"/>
          <a:chExt cx="0" cy="0"/>
        </a:xfrm>
      </p:grpSpPr>
      <p:grpSp>
        <p:nvGrpSpPr>
          <p:cNvPr id="899" name="Google Shape;899;p41"/>
          <p:cNvGrpSpPr/>
          <p:nvPr/>
        </p:nvGrpSpPr>
        <p:grpSpPr>
          <a:xfrm>
            <a:off x="-1252998" y="6569336"/>
            <a:ext cx="15517147" cy="745864"/>
            <a:chOff x="0" y="-28575"/>
            <a:chExt cx="6110362" cy="293707"/>
          </a:xfrm>
        </p:grpSpPr>
        <p:sp>
          <p:nvSpPr>
            <p:cNvPr id="900" name="Google Shape;900;p41"/>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901" name="Google Shape;901;p41"/>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2" name="Google Shape;902;p41"/>
          <p:cNvGrpSpPr/>
          <p:nvPr/>
        </p:nvGrpSpPr>
        <p:grpSpPr>
          <a:xfrm>
            <a:off x="-1252998" y="-652886"/>
            <a:ext cx="15517147" cy="1326184"/>
            <a:chOff x="0" y="-28575"/>
            <a:chExt cx="6110362" cy="522226"/>
          </a:xfrm>
        </p:grpSpPr>
        <p:sp>
          <p:nvSpPr>
            <p:cNvPr id="903" name="Google Shape;903;p41"/>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904" name="Google Shape;904;p41"/>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5" name="Google Shape;905;p41"/>
          <p:cNvGrpSpPr/>
          <p:nvPr/>
        </p:nvGrpSpPr>
        <p:grpSpPr>
          <a:xfrm>
            <a:off x="9862503" y="2427644"/>
            <a:ext cx="2946503" cy="2859951"/>
            <a:chOff x="-23042" y="66269"/>
            <a:chExt cx="6542159" cy="6349987"/>
          </a:xfrm>
        </p:grpSpPr>
        <p:sp>
          <p:nvSpPr>
            <p:cNvPr id="906" name="Google Shape;906;p4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3996" l="222" r="222" t="-39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41"/>
          <p:cNvSpPr txBox="1"/>
          <p:nvPr/>
        </p:nvSpPr>
        <p:spPr>
          <a:xfrm>
            <a:off x="472184" y="1234059"/>
            <a:ext cx="9003626" cy="5277133"/>
          </a:xfrm>
          <a:prstGeom prst="rect">
            <a:avLst/>
          </a:prstGeom>
          <a:noFill/>
          <a:ln>
            <a:noFill/>
          </a:ln>
        </p:spPr>
        <p:txBody>
          <a:bodyPr anchorCtr="0" anchor="t" bIns="0" lIns="0" spcFirstLastPara="1" rIns="0" wrap="square" tIns="0">
            <a:spAutoFit/>
          </a:bodyPr>
          <a:lstStyle/>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Điện toán đám mây: </a:t>
            </a:r>
            <a:r>
              <a:rPr b="0" i="0" lang="en-US" sz="2488" u="none" cap="none" strike="noStrike">
                <a:solidFill>
                  <a:srgbClr val="145DA0"/>
                </a:solidFill>
                <a:latin typeface="Rokkitt"/>
                <a:ea typeface="Rokkitt"/>
                <a:cs typeface="Rokkitt"/>
                <a:sym typeface="Rokkitt"/>
              </a:rPr>
              <a:t>để tiết kiệm chi phí đầu tư và vận hành.</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Giải pháp ảo hóa:  </a:t>
            </a:r>
            <a:r>
              <a:rPr b="0" i="0" lang="en-US" sz="2488" u="none" cap="none" strike="noStrike">
                <a:solidFill>
                  <a:srgbClr val="145DA0"/>
                </a:solidFill>
                <a:latin typeface="Rokkitt"/>
                <a:ea typeface="Rokkitt"/>
                <a:cs typeface="Rokkitt"/>
                <a:sym typeface="Rokkitt"/>
              </a:rPr>
              <a:t>để tận dụng tối đa hiệu quả sử dụng tài nguyên.</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Mở rộng theo chiều ngang (scale-out):  </a:t>
            </a:r>
            <a:r>
              <a:rPr b="0" i="0" lang="en-US" sz="2488" u="none" cap="none" strike="noStrike">
                <a:solidFill>
                  <a:srgbClr val="145DA0"/>
                </a:solidFill>
                <a:latin typeface="Rokkitt"/>
                <a:ea typeface="Rokkitt"/>
                <a:cs typeface="Rokkitt"/>
                <a:sym typeface="Rokkitt"/>
              </a:rPr>
              <a:t>để dễ dàng mở rộng hệ thống khi cần thiết.</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Công cụ quản lý tự động: </a:t>
            </a:r>
            <a:r>
              <a:rPr b="0" i="0" lang="en-US" sz="2488" u="none" cap="none" strike="noStrike">
                <a:solidFill>
                  <a:srgbClr val="145DA0"/>
                </a:solidFill>
                <a:latin typeface="Rokkitt"/>
                <a:ea typeface="Rokkitt"/>
                <a:cs typeface="Rokkitt"/>
                <a:sym typeface="Rokkitt"/>
              </a:rPr>
              <a:t>đơn giản hóa việc cấu hình và quản lý hệ thống. Sử dụng các giải pháp dự phòng cho các thành phần quan trọng trong hệ thống.</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Kế hoạch dự phòng: </a:t>
            </a:r>
            <a:r>
              <a:rPr b="0" i="0" lang="en-US" sz="2488" u="none" cap="none" strike="noStrike">
                <a:solidFill>
                  <a:srgbClr val="145DA0"/>
                </a:solidFill>
                <a:latin typeface="Rokkitt"/>
                <a:ea typeface="Rokkitt"/>
                <a:cs typeface="Rokkitt"/>
                <a:sym typeface="Rokkitt"/>
              </a:rPr>
              <a:t>đảm bảo hoạt động liên tục của doanh nghiệp</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Cập nhật công nghệ mới thường xuyên</a:t>
            </a:r>
            <a:endParaRPr/>
          </a:p>
          <a:p>
            <a:pPr indent="-268673" lvl="1" marL="537347"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Tu sửa, nâng cấp hệ thống: </a:t>
            </a:r>
            <a:endParaRPr/>
          </a:p>
        </p:txBody>
      </p:sp>
      <p:sp>
        <p:nvSpPr>
          <p:cNvPr id="909" name="Google Shape;909;p41"/>
          <p:cNvSpPr txBox="1"/>
          <p:nvPr/>
        </p:nvSpPr>
        <p:spPr>
          <a:xfrm>
            <a:off x="734695" y="674370"/>
            <a:ext cx="5216789"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c/ Giải pháp phát triển</a:t>
            </a:r>
            <a:endParaRPr/>
          </a:p>
        </p:txBody>
      </p:sp>
      <p:grpSp>
        <p:nvGrpSpPr>
          <p:cNvPr id="910" name="Google Shape;910;p41"/>
          <p:cNvGrpSpPr/>
          <p:nvPr/>
        </p:nvGrpSpPr>
        <p:grpSpPr>
          <a:xfrm>
            <a:off x="-266850" y="-197827"/>
            <a:ext cx="1097280" cy="1097280"/>
            <a:chOff x="0" y="0"/>
            <a:chExt cx="812800" cy="812800"/>
          </a:xfrm>
        </p:grpSpPr>
        <p:sp>
          <p:nvSpPr>
            <p:cNvPr id="911" name="Google Shape;911;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1"/>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41</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16" name="Shape 916"/>
        <p:cNvGrpSpPr/>
        <p:nvPr/>
      </p:nvGrpSpPr>
      <p:grpSpPr>
        <a:xfrm>
          <a:off x="0" y="0"/>
          <a:ext cx="0" cy="0"/>
          <a:chOff x="0" y="0"/>
          <a:chExt cx="0" cy="0"/>
        </a:xfrm>
      </p:grpSpPr>
      <p:grpSp>
        <p:nvGrpSpPr>
          <p:cNvPr id="917" name="Google Shape;917;p42"/>
          <p:cNvGrpSpPr/>
          <p:nvPr/>
        </p:nvGrpSpPr>
        <p:grpSpPr>
          <a:xfrm rot="10800000">
            <a:off x="60888" y="6583679"/>
            <a:ext cx="9570132" cy="2321337"/>
            <a:chOff x="0" y="0"/>
            <a:chExt cx="12760175" cy="3095116"/>
          </a:xfrm>
        </p:grpSpPr>
        <p:sp>
          <p:nvSpPr>
            <p:cNvPr id="918" name="Google Shape;918;p42"/>
            <p:cNvSpPr/>
            <p:nvPr/>
          </p:nvSpPr>
          <p:spPr>
            <a:xfrm>
              <a:off x="0" y="0"/>
              <a:ext cx="2950863" cy="2950863"/>
            </a:xfrm>
            <a:custGeom>
              <a:rect b="b" l="l" r="r" t="t"/>
              <a:pathLst>
                <a:path extrusionOk="0" h="2950863" w="2950863">
                  <a:moveTo>
                    <a:pt x="0" y="0"/>
                  </a:moveTo>
                  <a:lnTo>
                    <a:pt x="2950863" y="0"/>
                  </a:lnTo>
                  <a:lnTo>
                    <a:pt x="2950863" y="2950863"/>
                  </a:lnTo>
                  <a:lnTo>
                    <a:pt x="0" y="2950863"/>
                  </a:lnTo>
                  <a:lnTo>
                    <a:pt x="0" y="0"/>
                  </a:lnTo>
                  <a:close/>
                </a:path>
              </a:pathLst>
            </a:custGeom>
            <a:blipFill rotWithShape="1">
              <a:blip r:embed="rId3">
                <a:alphaModFix/>
              </a:blip>
              <a:stretch>
                <a:fillRect b="0" l="0" r="0" t="0"/>
              </a:stretch>
            </a:blipFill>
            <a:ln>
              <a:noFill/>
            </a:ln>
          </p:spPr>
        </p:sp>
        <p:sp>
          <p:nvSpPr>
            <p:cNvPr id="919" name="Google Shape;919;p42"/>
            <p:cNvSpPr/>
            <p:nvPr/>
          </p:nvSpPr>
          <p:spPr>
            <a:xfrm>
              <a:off x="3271180" y="612673"/>
              <a:ext cx="2950863" cy="2338189"/>
            </a:xfrm>
            <a:custGeom>
              <a:rect b="b" l="l" r="r" t="t"/>
              <a:pathLst>
                <a:path extrusionOk="0" h="2338189" w="2950863">
                  <a:moveTo>
                    <a:pt x="0" y="0"/>
                  </a:moveTo>
                  <a:lnTo>
                    <a:pt x="2950863" y="0"/>
                  </a:lnTo>
                  <a:lnTo>
                    <a:pt x="2950863" y="2338190"/>
                  </a:lnTo>
                  <a:lnTo>
                    <a:pt x="0" y="2338190"/>
                  </a:lnTo>
                  <a:lnTo>
                    <a:pt x="0" y="0"/>
                  </a:lnTo>
                  <a:close/>
                </a:path>
              </a:pathLst>
            </a:custGeom>
            <a:blipFill rotWithShape="1">
              <a:blip r:embed="rId3">
                <a:alphaModFix/>
              </a:blip>
              <a:stretch>
                <a:fillRect b="-26200" l="0" r="0" t="0"/>
              </a:stretch>
            </a:blipFill>
            <a:ln>
              <a:noFill/>
            </a:ln>
          </p:spPr>
        </p:sp>
        <p:sp>
          <p:nvSpPr>
            <p:cNvPr id="920" name="Google Shape;920;p42"/>
            <p:cNvSpPr/>
            <p:nvPr/>
          </p:nvSpPr>
          <p:spPr>
            <a:xfrm>
              <a:off x="6538132" y="144253"/>
              <a:ext cx="2950863" cy="2950863"/>
            </a:xfrm>
            <a:custGeom>
              <a:rect b="b" l="l" r="r" t="t"/>
              <a:pathLst>
                <a:path extrusionOk="0" h="2950863" w="2950863">
                  <a:moveTo>
                    <a:pt x="0" y="0"/>
                  </a:moveTo>
                  <a:lnTo>
                    <a:pt x="2950862" y="0"/>
                  </a:lnTo>
                  <a:lnTo>
                    <a:pt x="2950862" y="2950862"/>
                  </a:lnTo>
                  <a:lnTo>
                    <a:pt x="0" y="2950862"/>
                  </a:lnTo>
                  <a:lnTo>
                    <a:pt x="0" y="0"/>
                  </a:lnTo>
                  <a:close/>
                </a:path>
              </a:pathLst>
            </a:custGeom>
            <a:blipFill rotWithShape="1">
              <a:blip r:embed="rId3">
                <a:alphaModFix/>
              </a:blip>
              <a:stretch>
                <a:fillRect b="0" l="0" r="0" t="0"/>
              </a:stretch>
            </a:blipFill>
            <a:ln>
              <a:noFill/>
            </a:ln>
          </p:spPr>
        </p:sp>
        <p:sp>
          <p:nvSpPr>
            <p:cNvPr id="921" name="Google Shape;921;p42"/>
            <p:cNvSpPr/>
            <p:nvPr/>
          </p:nvSpPr>
          <p:spPr>
            <a:xfrm>
              <a:off x="9809312" y="756926"/>
              <a:ext cx="2950863" cy="2338189"/>
            </a:xfrm>
            <a:custGeom>
              <a:rect b="b" l="l" r="r" t="t"/>
              <a:pathLst>
                <a:path extrusionOk="0" h="2338189" w="2950863">
                  <a:moveTo>
                    <a:pt x="0" y="0"/>
                  </a:moveTo>
                  <a:lnTo>
                    <a:pt x="2950862" y="0"/>
                  </a:lnTo>
                  <a:lnTo>
                    <a:pt x="2950862" y="2338189"/>
                  </a:lnTo>
                  <a:lnTo>
                    <a:pt x="0" y="2338189"/>
                  </a:lnTo>
                  <a:lnTo>
                    <a:pt x="0" y="0"/>
                  </a:lnTo>
                  <a:close/>
                </a:path>
              </a:pathLst>
            </a:custGeom>
            <a:blipFill rotWithShape="1">
              <a:blip r:embed="rId3">
                <a:alphaModFix/>
              </a:blip>
              <a:stretch>
                <a:fillRect b="-26200" l="0" r="0" t="0"/>
              </a:stretch>
            </a:blipFill>
            <a:ln>
              <a:noFill/>
            </a:ln>
          </p:spPr>
        </p:sp>
      </p:grpSp>
      <p:sp>
        <p:nvSpPr>
          <p:cNvPr id="922" name="Google Shape;922;p42"/>
          <p:cNvSpPr/>
          <p:nvPr/>
        </p:nvSpPr>
        <p:spPr>
          <a:xfrm rot="6150721">
            <a:off x="5997461" y="3256565"/>
            <a:ext cx="9631859" cy="802070"/>
          </a:xfrm>
          <a:custGeom>
            <a:rect b="b" l="l" r="r" t="t"/>
            <a:pathLst>
              <a:path extrusionOk="0" h="802070" w="9631859">
                <a:moveTo>
                  <a:pt x="0" y="0"/>
                </a:moveTo>
                <a:lnTo>
                  <a:pt x="9631858" y="0"/>
                </a:lnTo>
                <a:lnTo>
                  <a:pt x="9631858" y="802070"/>
                </a:lnTo>
                <a:lnTo>
                  <a:pt x="0" y="802070"/>
                </a:lnTo>
                <a:lnTo>
                  <a:pt x="0" y="0"/>
                </a:lnTo>
                <a:close/>
              </a:path>
            </a:pathLst>
          </a:custGeom>
          <a:blipFill rotWithShape="1">
            <a:blip r:embed="rId4">
              <a:alphaModFix/>
            </a:blip>
            <a:stretch>
              <a:fillRect b="0" l="0" r="0" t="-137163"/>
            </a:stretch>
          </a:blipFill>
          <a:ln>
            <a:noFill/>
          </a:ln>
        </p:spPr>
      </p:sp>
      <p:sp>
        <p:nvSpPr>
          <p:cNvPr id="923" name="Google Shape;923;p42"/>
          <p:cNvSpPr/>
          <p:nvPr/>
        </p:nvSpPr>
        <p:spPr>
          <a:xfrm>
            <a:off x="10361284" y="0"/>
            <a:ext cx="4447495" cy="7315200"/>
          </a:xfrm>
          <a:custGeom>
            <a:rect b="b" l="l" r="r" t="t"/>
            <a:pathLst>
              <a:path extrusionOk="0" h="6350000" w="3860673">
                <a:moveTo>
                  <a:pt x="3860673" y="0"/>
                </a:moveTo>
                <a:lnTo>
                  <a:pt x="2341753" y="6350000"/>
                </a:lnTo>
                <a:lnTo>
                  <a:pt x="0" y="6350000"/>
                </a:lnTo>
                <a:lnTo>
                  <a:pt x="1518920" y="0"/>
                </a:lnTo>
                <a:lnTo>
                  <a:pt x="3860673" y="0"/>
                </a:lnTo>
                <a:close/>
              </a:path>
            </a:pathLst>
          </a:custGeom>
          <a:blipFill rotWithShape="1">
            <a:blip r:embed="rId5">
              <a:alphaModFix/>
            </a:blip>
            <a:stretch>
              <a:fillRect b="0" l="-73426" r="-73426" t="0"/>
            </a:stretch>
          </a:blipFill>
          <a:ln>
            <a:noFill/>
          </a:ln>
        </p:spPr>
      </p:sp>
      <p:sp>
        <p:nvSpPr>
          <p:cNvPr id="924" name="Google Shape;924;p42"/>
          <p:cNvSpPr/>
          <p:nvPr/>
        </p:nvSpPr>
        <p:spPr>
          <a:xfrm>
            <a:off x="3119084" y="2602698"/>
            <a:ext cx="3453352" cy="3373233"/>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6">
              <a:alphaModFix/>
            </a:blip>
            <a:stretch>
              <a:fillRect b="-12803" l="-950" r="-94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txBox="1"/>
          <p:nvPr/>
        </p:nvSpPr>
        <p:spPr>
          <a:xfrm>
            <a:off x="2039941" y="1402118"/>
            <a:ext cx="6109192" cy="876512"/>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5703" u="none" cap="none" strike="noStrike">
                <a:solidFill>
                  <a:srgbClr val="FFFFFF"/>
                </a:solidFill>
                <a:latin typeface="Open Sans ExtraBold"/>
                <a:ea typeface="Open Sans ExtraBold"/>
                <a:cs typeface="Open Sans ExtraBold"/>
                <a:sym typeface="Open Sans ExtraBold"/>
              </a:rPr>
              <a:t>2/ PHẦN MỀM</a:t>
            </a:r>
            <a:endParaRPr/>
          </a:p>
        </p:txBody>
      </p:sp>
      <p:grpSp>
        <p:nvGrpSpPr>
          <p:cNvPr id="926" name="Google Shape;926;p42"/>
          <p:cNvGrpSpPr/>
          <p:nvPr/>
        </p:nvGrpSpPr>
        <p:grpSpPr>
          <a:xfrm>
            <a:off x="-266850" y="-197827"/>
            <a:ext cx="1097280" cy="1097280"/>
            <a:chOff x="0" y="0"/>
            <a:chExt cx="812800" cy="812800"/>
          </a:xfrm>
        </p:grpSpPr>
        <p:sp>
          <p:nvSpPr>
            <p:cNvPr id="927" name="Google Shape;927;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42</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932" name="Shape 932"/>
        <p:cNvGrpSpPr/>
        <p:nvPr/>
      </p:nvGrpSpPr>
      <p:grpSpPr>
        <a:xfrm>
          <a:off x="0" y="0"/>
          <a:ext cx="0" cy="0"/>
          <a:chOff x="0" y="0"/>
          <a:chExt cx="0" cy="0"/>
        </a:xfrm>
      </p:grpSpPr>
      <p:grpSp>
        <p:nvGrpSpPr>
          <p:cNvPr id="933" name="Google Shape;933;p43"/>
          <p:cNvGrpSpPr/>
          <p:nvPr/>
        </p:nvGrpSpPr>
        <p:grpSpPr>
          <a:xfrm>
            <a:off x="-1252998" y="6569336"/>
            <a:ext cx="15517147" cy="745864"/>
            <a:chOff x="0" y="-28575"/>
            <a:chExt cx="6110362" cy="293707"/>
          </a:xfrm>
        </p:grpSpPr>
        <p:sp>
          <p:nvSpPr>
            <p:cNvPr id="934" name="Google Shape;934;p43"/>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935" name="Google Shape;935;p43"/>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6" name="Google Shape;936;p43"/>
          <p:cNvGrpSpPr/>
          <p:nvPr/>
        </p:nvGrpSpPr>
        <p:grpSpPr>
          <a:xfrm>
            <a:off x="-1252998" y="-652886"/>
            <a:ext cx="15517147" cy="1326184"/>
            <a:chOff x="0" y="-28575"/>
            <a:chExt cx="6110362" cy="522226"/>
          </a:xfrm>
        </p:grpSpPr>
        <p:sp>
          <p:nvSpPr>
            <p:cNvPr id="937" name="Google Shape;937;p43"/>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938" name="Google Shape;938;p43"/>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9" name="Google Shape;939;p43"/>
          <p:cNvSpPr txBox="1"/>
          <p:nvPr/>
        </p:nvSpPr>
        <p:spPr>
          <a:xfrm>
            <a:off x="488314" y="1660948"/>
            <a:ext cx="8955308" cy="3654765"/>
          </a:xfrm>
          <a:prstGeom prst="rect">
            <a:avLst/>
          </a:prstGeom>
          <a:noFill/>
          <a:ln>
            <a:noFill/>
          </a:ln>
        </p:spPr>
        <p:txBody>
          <a:bodyPr anchorCtr="0" anchor="t" bIns="0" lIns="0" spcFirstLastPara="1" rIns="0" wrap="square" tIns="0">
            <a:spAutoFit/>
          </a:bodyPr>
          <a:lstStyle/>
          <a:p>
            <a:pPr indent="-230292" lvl="1" marL="460584" marR="0" rtl="0" algn="l">
              <a:lnSpc>
                <a:spcPct val="250023"/>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Hệ thống phần mềm đa dạng:</a:t>
            </a:r>
            <a:endParaRPr/>
          </a:p>
          <a:p>
            <a:pPr indent="-230292" lvl="1" marL="460584" marR="0" rtl="0" algn="l">
              <a:lnSpc>
                <a:spcPct val="250023"/>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Hệ điều hành đa dạng</a:t>
            </a:r>
            <a:r>
              <a:rPr b="0" i="0" lang="en-US" sz="2133" u="none" cap="none" strike="noStrike">
                <a:solidFill>
                  <a:srgbClr val="145DA0"/>
                </a:solidFill>
                <a:latin typeface="Rokkitt"/>
                <a:ea typeface="Rokkitt"/>
                <a:cs typeface="Rokkitt"/>
                <a:sym typeface="Rokkitt"/>
              </a:rPr>
              <a:t> Windows, Mac OS và Linux,...</a:t>
            </a:r>
            <a:endParaRPr/>
          </a:p>
          <a:p>
            <a:pPr indent="-230292" lvl="1" marL="460584" marR="0" rtl="0" algn="l">
              <a:lnSpc>
                <a:spcPct val="250023"/>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Sử dụng </a:t>
            </a:r>
            <a:r>
              <a:rPr b="1" i="0" lang="en-US" sz="2133" u="none" cap="none" strike="noStrike">
                <a:solidFill>
                  <a:srgbClr val="145DA0"/>
                </a:solidFill>
                <a:latin typeface="Rokkitt"/>
                <a:ea typeface="Rokkitt"/>
                <a:cs typeface="Rokkitt"/>
                <a:sym typeface="Rokkitt"/>
              </a:rPr>
              <a:t>nhiều hệ cơ sở dữ liệu</a:t>
            </a:r>
            <a:r>
              <a:rPr b="0" i="0" lang="en-US" sz="2133" u="none" cap="none" strike="noStrike">
                <a:solidFill>
                  <a:srgbClr val="145DA0"/>
                </a:solidFill>
                <a:latin typeface="Rokkitt"/>
                <a:ea typeface="Rokkitt"/>
                <a:cs typeface="Rokkitt"/>
                <a:sym typeface="Rokkitt"/>
              </a:rPr>
              <a:t> khác nhau</a:t>
            </a:r>
            <a:endParaRPr/>
          </a:p>
          <a:p>
            <a:pPr indent="-230292" lvl="1" marL="460584" marR="0" rtl="0" algn="l">
              <a:lnSpc>
                <a:spcPct val="250023"/>
              </a:lnSpc>
              <a:spcBef>
                <a:spcPts val="0"/>
              </a:spcBef>
              <a:spcAft>
                <a:spcPts val="0"/>
              </a:spcAft>
              <a:buClr>
                <a:srgbClr val="145DA0"/>
              </a:buClr>
              <a:buSzPts val="2133"/>
              <a:buFont typeface="Arial"/>
              <a:buChar char="•"/>
            </a:pPr>
            <a:r>
              <a:rPr b="0" i="0" lang="en-US" sz="2133" u="none" cap="none" strike="noStrike">
                <a:solidFill>
                  <a:srgbClr val="145DA0"/>
                </a:solidFill>
                <a:latin typeface="Rokkitt"/>
                <a:ea typeface="Rokkitt"/>
                <a:cs typeface="Rokkitt"/>
                <a:sym typeface="Rokkitt"/>
              </a:rPr>
              <a:t>Hệ thống phần mềm của FPT có </a:t>
            </a:r>
            <a:r>
              <a:rPr b="1" i="0" lang="en-US" sz="2133" u="none" cap="none" strike="noStrike">
                <a:solidFill>
                  <a:srgbClr val="145DA0"/>
                </a:solidFill>
                <a:latin typeface="Rokkitt"/>
                <a:ea typeface="Rokkitt"/>
                <a:cs typeface="Rokkitt"/>
                <a:sym typeface="Rokkitt"/>
              </a:rPr>
              <a:t>khả năng đáp ứng nhu cầu đa dạng</a:t>
            </a:r>
            <a:r>
              <a:rPr b="0" i="0" lang="en-US" sz="2133" u="none" cap="none" strike="noStrike">
                <a:solidFill>
                  <a:srgbClr val="145DA0"/>
                </a:solidFill>
                <a:latin typeface="Rokkitt"/>
                <a:ea typeface="Rokkitt"/>
                <a:cs typeface="Rokkitt"/>
                <a:sym typeface="Rokkitt"/>
              </a:rPr>
              <a:t> </a:t>
            </a:r>
            <a:endParaRPr/>
          </a:p>
          <a:p>
            <a:pPr indent="0" lvl="0" marL="0" marR="0" rtl="0" algn="l">
              <a:lnSpc>
                <a:spcPct val="112001"/>
              </a:lnSpc>
              <a:spcBef>
                <a:spcPts val="0"/>
              </a:spcBef>
              <a:spcAft>
                <a:spcPts val="0"/>
              </a:spcAft>
              <a:buNone/>
            </a:pPr>
            <a:r>
              <a:t/>
            </a:r>
            <a:endParaRPr b="0" i="0" sz="2133" u="none" cap="none" strike="noStrike">
              <a:solidFill>
                <a:srgbClr val="145DA0"/>
              </a:solidFill>
              <a:latin typeface="Rokkitt"/>
              <a:ea typeface="Rokkitt"/>
              <a:cs typeface="Rokkitt"/>
              <a:sym typeface="Rokkitt"/>
            </a:endParaRPr>
          </a:p>
          <a:p>
            <a:pPr indent="0" lvl="0" marL="0" marR="0" rtl="0" algn="l">
              <a:lnSpc>
                <a:spcPct val="112001"/>
              </a:lnSpc>
              <a:spcBef>
                <a:spcPts val="0"/>
              </a:spcBef>
              <a:spcAft>
                <a:spcPts val="0"/>
              </a:spcAft>
              <a:buNone/>
            </a:pPr>
            <a:r>
              <a:t/>
            </a:r>
            <a:endParaRPr b="0" i="0" sz="2133" u="none" cap="none" strike="noStrike">
              <a:solidFill>
                <a:srgbClr val="145DA0"/>
              </a:solidFill>
              <a:latin typeface="Rokkitt"/>
              <a:ea typeface="Rokkitt"/>
              <a:cs typeface="Rokkitt"/>
              <a:sym typeface="Rokkitt"/>
            </a:endParaRPr>
          </a:p>
          <a:p>
            <a:pPr indent="0" lvl="0" marL="0" marR="0" rtl="0" algn="l">
              <a:lnSpc>
                <a:spcPct val="112001"/>
              </a:lnSpc>
              <a:spcBef>
                <a:spcPts val="0"/>
              </a:spcBef>
              <a:spcAft>
                <a:spcPts val="0"/>
              </a:spcAft>
              <a:buNone/>
            </a:pPr>
            <a:r>
              <a:t/>
            </a:r>
            <a:endParaRPr b="0" i="0" sz="2133" u="none" cap="none" strike="noStrike">
              <a:solidFill>
                <a:srgbClr val="145DA0"/>
              </a:solidFill>
              <a:latin typeface="Rokkitt"/>
              <a:ea typeface="Rokkitt"/>
              <a:cs typeface="Rokkitt"/>
              <a:sym typeface="Rokkitt"/>
            </a:endParaRPr>
          </a:p>
        </p:txBody>
      </p:sp>
      <p:grpSp>
        <p:nvGrpSpPr>
          <p:cNvPr id="940" name="Google Shape;940;p43"/>
          <p:cNvGrpSpPr/>
          <p:nvPr/>
        </p:nvGrpSpPr>
        <p:grpSpPr>
          <a:xfrm>
            <a:off x="9337481" y="2410144"/>
            <a:ext cx="2946503" cy="2859951"/>
            <a:chOff x="-23042" y="66269"/>
            <a:chExt cx="6542159" cy="6349987"/>
          </a:xfrm>
        </p:grpSpPr>
        <p:sp>
          <p:nvSpPr>
            <p:cNvPr id="941" name="Google Shape;941;p43"/>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43"/>
          <p:cNvSpPr txBox="1"/>
          <p:nvPr/>
        </p:nvSpPr>
        <p:spPr>
          <a:xfrm>
            <a:off x="734695" y="674370"/>
            <a:ext cx="2259206"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 a/ Ưu điểm</a:t>
            </a:r>
            <a:endParaRPr/>
          </a:p>
        </p:txBody>
      </p:sp>
      <p:grpSp>
        <p:nvGrpSpPr>
          <p:cNvPr id="944" name="Google Shape;944;p43"/>
          <p:cNvGrpSpPr/>
          <p:nvPr/>
        </p:nvGrpSpPr>
        <p:grpSpPr>
          <a:xfrm>
            <a:off x="-266850" y="-197827"/>
            <a:ext cx="1097280" cy="1097280"/>
            <a:chOff x="0" y="0"/>
            <a:chExt cx="812800" cy="812800"/>
          </a:xfrm>
        </p:grpSpPr>
        <p:sp>
          <p:nvSpPr>
            <p:cNvPr id="945" name="Google Shape;945;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49</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950" name="Shape 950"/>
        <p:cNvGrpSpPr/>
        <p:nvPr/>
      </p:nvGrpSpPr>
      <p:grpSpPr>
        <a:xfrm>
          <a:off x="0" y="0"/>
          <a:ext cx="0" cy="0"/>
          <a:chOff x="0" y="0"/>
          <a:chExt cx="0" cy="0"/>
        </a:xfrm>
      </p:grpSpPr>
      <p:grpSp>
        <p:nvGrpSpPr>
          <p:cNvPr id="951" name="Google Shape;951;p44"/>
          <p:cNvGrpSpPr/>
          <p:nvPr/>
        </p:nvGrpSpPr>
        <p:grpSpPr>
          <a:xfrm>
            <a:off x="-1252998" y="6569336"/>
            <a:ext cx="15517147" cy="745864"/>
            <a:chOff x="0" y="-28575"/>
            <a:chExt cx="6110362" cy="293707"/>
          </a:xfrm>
        </p:grpSpPr>
        <p:sp>
          <p:nvSpPr>
            <p:cNvPr id="952" name="Google Shape;952;p44"/>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953" name="Google Shape;953;p44"/>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4" name="Google Shape;954;p44"/>
          <p:cNvGrpSpPr/>
          <p:nvPr/>
        </p:nvGrpSpPr>
        <p:grpSpPr>
          <a:xfrm>
            <a:off x="-1252998" y="-652886"/>
            <a:ext cx="15517147" cy="1326184"/>
            <a:chOff x="0" y="-28575"/>
            <a:chExt cx="6110362" cy="522226"/>
          </a:xfrm>
        </p:grpSpPr>
        <p:sp>
          <p:nvSpPr>
            <p:cNvPr id="955" name="Google Shape;955;p44"/>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956" name="Google Shape;956;p44"/>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7" name="Google Shape;957;p44"/>
          <p:cNvGrpSpPr/>
          <p:nvPr/>
        </p:nvGrpSpPr>
        <p:grpSpPr>
          <a:xfrm>
            <a:off x="9337481" y="2410144"/>
            <a:ext cx="2946503" cy="2859951"/>
            <a:chOff x="-23042" y="66269"/>
            <a:chExt cx="6542159" cy="6349987"/>
          </a:xfrm>
        </p:grpSpPr>
        <p:sp>
          <p:nvSpPr>
            <p:cNvPr id="958" name="Google Shape;958;p4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44"/>
          <p:cNvSpPr txBox="1"/>
          <p:nvPr/>
        </p:nvSpPr>
        <p:spPr>
          <a:xfrm>
            <a:off x="976499" y="1988640"/>
            <a:ext cx="7995586" cy="3287085"/>
          </a:xfrm>
          <a:prstGeom prst="rect">
            <a:avLst/>
          </a:prstGeom>
          <a:noFill/>
          <a:ln>
            <a:noFill/>
          </a:ln>
        </p:spPr>
        <p:txBody>
          <a:bodyPr anchorCtr="0" anchor="t" bIns="0" lIns="0" spcFirstLastPara="1" rIns="0" wrap="square" tIns="0">
            <a:spAutoFit/>
          </a:bodyPr>
          <a:lstStyle/>
          <a:p>
            <a:pPr indent="-222614" lvl="1" marL="445228" marR="0" rtl="0" algn="just">
              <a:lnSpc>
                <a:spcPct val="140009"/>
              </a:lnSpc>
              <a:spcBef>
                <a:spcPts val="0"/>
              </a:spcBef>
              <a:spcAft>
                <a:spcPts val="0"/>
              </a:spcAft>
              <a:buClr>
                <a:srgbClr val="145DA0"/>
              </a:buClr>
              <a:buSzPts val="2062"/>
              <a:buFont typeface="Arial"/>
              <a:buChar char="•"/>
            </a:pPr>
            <a:r>
              <a:rPr b="1" i="0" lang="en-US" sz="2062" u="none" cap="none" strike="noStrike">
                <a:solidFill>
                  <a:srgbClr val="145DA0"/>
                </a:solidFill>
                <a:latin typeface="Rokkitt"/>
                <a:ea typeface="Rokkitt"/>
                <a:cs typeface="Rokkitt"/>
                <a:sym typeface="Rokkitt"/>
              </a:rPr>
              <a:t>Chi phí </a:t>
            </a:r>
            <a:r>
              <a:rPr b="0" i="0" lang="en-US" sz="2062" u="none" cap="none" strike="noStrike">
                <a:solidFill>
                  <a:srgbClr val="145DA0"/>
                </a:solidFill>
                <a:latin typeface="Rokkitt"/>
                <a:ea typeface="Rokkitt"/>
                <a:cs typeface="Rokkitt"/>
                <a:sym typeface="Rokkitt"/>
              </a:rPr>
              <a:t>triển khai cao</a:t>
            </a:r>
            <a:endParaRPr/>
          </a:p>
          <a:p>
            <a:pPr indent="-222614" lvl="1" marL="445228" marR="0" rtl="0" algn="just">
              <a:lnSpc>
                <a:spcPct val="140009"/>
              </a:lnSpc>
              <a:spcBef>
                <a:spcPts val="0"/>
              </a:spcBef>
              <a:spcAft>
                <a:spcPts val="0"/>
              </a:spcAft>
              <a:buClr>
                <a:srgbClr val="145DA0"/>
              </a:buClr>
              <a:buSzPts val="2062"/>
              <a:buFont typeface="Arial"/>
              <a:buChar char="•"/>
            </a:pPr>
            <a:r>
              <a:rPr b="1" i="0" lang="en-US" sz="2062" u="none" cap="none" strike="noStrike">
                <a:solidFill>
                  <a:srgbClr val="145DA0"/>
                </a:solidFill>
                <a:latin typeface="Rokkitt"/>
                <a:ea typeface="Rokkitt"/>
                <a:cs typeface="Rokkitt"/>
                <a:sym typeface="Rokkitt"/>
              </a:rPr>
              <a:t>Yêu cầu tùy chỉnh </a:t>
            </a:r>
            <a:r>
              <a:rPr b="0" i="0" lang="en-US" sz="2062" u="none" cap="none" strike="noStrike">
                <a:solidFill>
                  <a:srgbClr val="145DA0"/>
                </a:solidFill>
                <a:latin typeface="Rokkitt"/>
                <a:ea typeface="Rokkitt"/>
                <a:cs typeface="Rokkitt"/>
                <a:sym typeface="Rokkitt"/>
              </a:rPr>
              <a:t>có thể phức tạp</a:t>
            </a:r>
            <a:endParaRPr/>
          </a:p>
          <a:p>
            <a:pPr indent="-222614" lvl="1" marL="445228" marR="0" rtl="0" algn="just">
              <a:lnSpc>
                <a:spcPct val="140009"/>
              </a:lnSpc>
              <a:spcBef>
                <a:spcPts val="0"/>
              </a:spcBef>
              <a:spcAft>
                <a:spcPts val="0"/>
              </a:spcAft>
              <a:buClr>
                <a:srgbClr val="145DA0"/>
              </a:buClr>
              <a:buSzPts val="2062"/>
              <a:buFont typeface="Arial"/>
              <a:buChar char="•"/>
            </a:pPr>
            <a:r>
              <a:rPr b="1" i="0" lang="en-US" sz="2062" u="none" cap="none" strike="noStrike">
                <a:solidFill>
                  <a:srgbClr val="145DA0"/>
                </a:solidFill>
                <a:latin typeface="Rokkitt"/>
                <a:ea typeface="Rokkitt"/>
                <a:cs typeface="Rokkitt"/>
                <a:sym typeface="Rokkitt"/>
              </a:rPr>
              <a:t>Cập nhật và bảo trì </a:t>
            </a:r>
            <a:r>
              <a:rPr b="0" i="0" lang="en-US" sz="2062" u="none" cap="none" strike="noStrike">
                <a:solidFill>
                  <a:srgbClr val="145DA0"/>
                </a:solidFill>
                <a:latin typeface="Rokkitt"/>
                <a:ea typeface="Rokkitt"/>
                <a:cs typeface="Rokkitt"/>
                <a:sym typeface="Rokkitt"/>
              </a:rPr>
              <a:t>thường xuyên tối nhiều kinh phí</a:t>
            </a:r>
            <a:r>
              <a:rPr b="1" i="0" lang="en-US" sz="2062" u="none" cap="none" strike="noStrike">
                <a:solidFill>
                  <a:srgbClr val="145DA0"/>
                </a:solidFill>
                <a:latin typeface="Rokkitt"/>
                <a:ea typeface="Rokkitt"/>
                <a:cs typeface="Rokkitt"/>
                <a:sym typeface="Rokkitt"/>
              </a:rPr>
              <a:t> </a:t>
            </a:r>
            <a:endParaRPr/>
          </a:p>
          <a:p>
            <a:pPr indent="-222614" lvl="1" marL="445228" marR="0" rtl="0" algn="just">
              <a:lnSpc>
                <a:spcPct val="140009"/>
              </a:lnSpc>
              <a:spcBef>
                <a:spcPts val="0"/>
              </a:spcBef>
              <a:spcAft>
                <a:spcPts val="0"/>
              </a:spcAft>
              <a:buClr>
                <a:srgbClr val="145DA0"/>
              </a:buClr>
              <a:buSzPts val="2062"/>
              <a:buFont typeface="Arial"/>
              <a:buChar char="•"/>
            </a:pPr>
            <a:r>
              <a:rPr b="1" i="0" lang="en-US" sz="2062" u="none" cap="none" strike="noStrike">
                <a:solidFill>
                  <a:srgbClr val="145DA0"/>
                </a:solidFill>
                <a:latin typeface="Rokkitt"/>
                <a:ea typeface="Rokkitt"/>
                <a:cs typeface="Rokkitt"/>
                <a:sym typeface="Rokkitt"/>
              </a:rPr>
              <a:t>Phải tuân thủ các yêu cầu đa dạng </a:t>
            </a:r>
            <a:r>
              <a:rPr b="0" i="0" lang="en-US" sz="2062" u="none" cap="none" strike="noStrike">
                <a:solidFill>
                  <a:srgbClr val="145DA0"/>
                </a:solidFill>
                <a:latin typeface="Rokkitt"/>
                <a:ea typeface="Rokkitt"/>
                <a:cs typeface="Rokkitt"/>
                <a:sym typeface="Rokkitt"/>
              </a:rPr>
              <a:t>do việc áp dụng nhiều loại hệ điều hành và hệ quản trị cơ sở dữ liệu khác nhau trong doanh nghiệp, việc phát triển phần mềm trở nên thách thức </a:t>
            </a:r>
            <a:endParaRPr/>
          </a:p>
          <a:p>
            <a:pPr indent="-222614" lvl="1" marL="445228" marR="0" rtl="0" algn="just">
              <a:lnSpc>
                <a:spcPct val="140009"/>
              </a:lnSpc>
              <a:spcBef>
                <a:spcPts val="0"/>
              </a:spcBef>
              <a:spcAft>
                <a:spcPts val="0"/>
              </a:spcAft>
              <a:buClr>
                <a:srgbClr val="145DA0"/>
              </a:buClr>
              <a:buSzPts val="2062"/>
              <a:buFont typeface="Arial"/>
              <a:buChar char="•"/>
            </a:pPr>
            <a:r>
              <a:rPr b="1" i="0" lang="en-US" sz="2062" u="none" cap="none" strike="noStrike">
                <a:solidFill>
                  <a:srgbClr val="145DA0"/>
                </a:solidFill>
                <a:latin typeface="Rokkitt"/>
                <a:ea typeface="Rokkitt"/>
                <a:cs typeface="Rokkitt"/>
                <a:sym typeface="Rokkitt"/>
              </a:rPr>
              <a:t>Chưa tích hợp các công nghệ tiên tiến</a:t>
            </a:r>
            <a:r>
              <a:rPr b="0" i="0" lang="en-US" sz="2062" u="none" cap="none" strike="noStrike">
                <a:solidFill>
                  <a:srgbClr val="145DA0"/>
                </a:solidFill>
                <a:latin typeface="Rokkitt"/>
                <a:ea typeface="Rokkitt"/>
                <a:cs typeface="Rokkitt"/>
                <a:sym typeface="Rokkitt"/>
              </a:rPr>
              <a:t> như blockchain và chưa hoàn toàn tương thích với mạng 5G ảnh hưởng đến hiệu suất, làm giảm tốc độ truyền tải và xử lý dữ liệu.</a:t>
            </a:r>
            <a:endParaRPr/>
          </a:p>
        </p:txBody>
      </p:sp>
      <p:sp>
        <p:nvSpPr>
          <p:cNvPr id="961" name="Google Shape;961;p44"/>
          <p:cNvSpPr txBox="1"/>
          <p:nvPr/>
        </p:nvSpPr>
        <p:spPr>
          <a:xfrm>
            <a:off x="734695" y="674370"/>
            <a:ext cx="5467651"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b/ Nhược điểm</a:t>
            </a:r>
            <a:endParaRPr/>
          </a:p>
        </p:txBody>
      </p:sp>
      <p:grpSp>
        <p:nvGrpSpPr>
          <p:cNvPr id="962" name="Google Shape;962;p44"/>
          <p:cNvGrpSpPr/>
          <p:nvPr/>
        </p:nvGrpSpPr>
        <p:grpSpPr>
          <a:xfrm>
            <a:off x="-266850" y="-197827"/>
            <a:ext cx="1097280" cy="1097280"/>
            <a:chOff x="0" y="0"/>
            <a:chExt cx="812800" cy="812800"/>
          </a:xfrm>
        </p:grpSpPr>
        <p:sp>
          <p:nvSpPr>
            <p:cNvPr id="963" name="Google Shape;963;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50</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968" name="Shape 968"/>
        <p:cNvGrpSpPr/>
        <p:nvPr/>
      </p:nvGrpSpPr>
      <p:grpSpPr>
        <a:xfrm>
          <a:off x="0" y="0"/>
          <a:ext cx="0" cy="0"/>
          <a:chOff x="0" y="0"/>
          <a:chExt cx="0" cy="0"/>
        </a:xfrm>
      </p:grpSpPr>
      <p:grpSp>
        <p:nvGrpSpPr>
          <p:cNvPr id="969" name="Google Shape;969;p45"/>
          <p:cNvGrpSpPr/>
          <p:nvPr/>
        </p:nvGrpSpPr>
        <p:grpSpPr>
          <a:xfrm>
            <a:off x="-1252998" y="6569336"/>
            <a:ext cx="15517147" cy="745864"/>
            <a:chOff x="0" y="-28575"/>
            <a:chExt cx="6110362" cy="293707"/>
          </a:xfrm>
        </p:grpSpPr>
        <p:sp>
          <p:nvSpPr>
            <p:cNvPr id="970" name="Google Shape;970;p45"/>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971" name="Google Shape;971;p45"/>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2" name="Google Shape;972;p45"/>
          <p:cNvGrpSpPr/>
          <p:nvPr/>
        </p:nvGrpSpPr>
        <p:grpSpPr>
          <a:xfrm>
            <a:off x="-1252998" y="-652886"/>
            <a:ext cx="15517147" cy="1326184"/>
            <a:chOff x="0" y="-28575"/>
            <a:chExt cx="6110362" cy="522226"/>
          </a:xfrm>
        </p:grpSpPr>
        <p:sp>
          <p:nvSpPr>
            <p:cNvPr id="973" name="Google Shape;973;p45"/>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974" name="Google Shape;974;p45"/>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5" name="Google Shape;975;p45"/>
          <p:cNvGrpSpPr/>
          <p:nvPr/>
        </p:nvGrpSpPr>
        <p:grpSpPr>
          <a:xfrm>
            <a:off x="9337481" y="1737856"/>
            <a:ext cx="2946503" cy="2859951"/>
            <a:chOff x="-23042" y="66269"/>
            <a:chExt cx="6542159" cy="6349987"/>
          </a:xfrm>
        </p:grpSpPr>
        <p:sp>
          <p:nvSpPr>
            <p:cNvPr id="976" name="Google Shape;976;p45"/>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3996" l="222" r="222" t="-39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45"/>
          <p:cNvSpPr txBox="1"/>
          <p:nvPr/>
        </p:nvSpPr>
        <p:spPr>
          <a:xfrm>
            <a:off x="734695" y="1650859"/>
            <a:ext cx="8613164" cy="4076446"/>
          </a:xfrm>
          <a:prstGeom prst="rect">
            <a:avLst/>
          </a:prstGeom>
          <a:noFill/>
          <a:ln>
            <a:noFill/>
          </a:ln>
        </p:spPr>
        <p:txBody>
          <a:bodyPr anchorCtr="0" anchor="t" bIns="0" lIns="0" spcFirstLastPara="1" rIns="0" wrap="square" tIns="0">
            <a:spAutoFit/>
          </a:bodyPr>
          <a:lstStyle/>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Sử dụng giải pháp phần mềm dựa trên </a:t>
            </a:r>
            <a:r>
              <a:rPr b="1" i="0" lang="en-US" sz="2559" u="none" cap="none" strike="noStrike">
                <a:solidFill>
                  <a:srgbClr val="145DA0"/>
                </a:solidFill>
                <a:latin typeface="Rokkitt"/>
                <a:ea typeface="Rokkitt"/>
                <a:cs typeface="Rokkitt"/>
                <a:sym typeface="Rokkitt"/>
              </a:rPr>
              <a:t>đám mây</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Áp dụng phương pháp</a:t>
            </a:r>
            <a:r>
              <a:rPr b="1" i="0" lang="en-US" sz="2559" u="none" cap="none" strike="noStrike">
                <a:solidFill>
                  <a:srgbClr val="145DA0"/>
                </a:solidFill>
                <a:latin typeface="Rokkitt"/>
                <a:ea typeface="Rokkitt"/>
                <a:cs typeface="Rokkitt"/>
                <a:sym typeface="Rokkitt"/>
              </a:rPr>
              <a:t> phát triển linh hoạt</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Tăng cường </a:t>
            </a:r>
            <a:r>
              <a:rPr b="1" i="0" lang="en-US" sz="2559" u="none" cap="none" strike="noStrike">
                <a:solidFill>
                  <a:srgbClr val="145DA0"/>
                </a:solidFill>
                <a:latin typeface="Rokkitt"/>
                <a:ea typeface="Rokkitt"/>
                <a:cs typeface="Rokkitt"/>
                <a:sym typeface="Rokkitt"/>
              </a:rPr>
              <a:t>sự tham gia của người dùng</a:t>
            </a:r>
            <a:r>
              <a:rPr b="0" i="0" lang="en-US" sz="2559" u="none" cap="none" strike="noStrike">
                <a:solidFill>
                  <a:srgbClr val="145DA0"/>
                </a:solidFill>
                <a:latin typeface="Rokkitt"/>
                <a:ea typeface="Rokkitt"/>
                <a:cs typeface="Rokkitt"/>
                <a:sym typeface="Rokkitt"/>
              </a:rPr>
              <a:t> cuối</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Sử dụng </a:t>
            </a:r>
            <a:r>
              <a:rPr b="1" i="0" lang="en-US" sz="2559" u="none" cap="none" strike="noStrike">
                <a:solidFill>
                  <a:srgbClr val="145DA0"/>
                </a:solidFill>
                <a:latin typeface="Rokkitt"/>
                <a:ea typeface="Rokkitt"/>
                <a:cs typeface="Rokkitt"/>
                <a:sym typeface="Rokkitt"/>
              </a:rPr>
              <a:t>công nghệ tự động hóa</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Cần thiết lập thêm </a:t>
            </a:r>
            <a:r>
              <a:rPr b="1" i="0" lang="en-US" sz="2559" u="none" cap="none" strike="noStrike">
                <a:solidFill>
                  <a:srgbClr val="145DA0"/>
                </a:solidFill>
                <a:latin typeface="Rokkitt"/>
                <a:ea typeface="Rokkitt"/>
                <a:cs typeface="Rokkitt"/>
                <a:sym typeface="Rokkitt"/>
              </a:rPr>
              <a:t>hệ thống thống nhất</a:t>
            </a:r>
            <a:endParaRPr/>
          </a:p>
          <a:p>
            <a:pPr indent="-276351" lvl="1" marL="552702" marR="0" rtl="0" algn="just">
              <a:lnSpc>
                <a:spcPct val="140015"/>
              </a:lnSpc>
              <a:spcBef>
                <a:spcPts val="0"/>
              </a:spcBef>
              <a:spcAft>
                <a:spcPts val="0"/>
              </a:spcAft>
              <a:buClr>
                <a:srgbClr val="145DA0"/>
              </a:buClr>
              <a:buSzPts val="2559"/>
              <a:buFont typeface="Arial"/>
              <a:buChar char="•"/>
            </a:pPr>
            <a:r>
              <a:rPr b="1" i="0" lang="en-US" sz="2559" u="none" cap="none" strike="noStrike">
                <a:solidFill>
                  <a:srgbClr val="145DA0"/>
                </a:solidFill>
                <a:latin typeface="Rokkitt"/>
                <a:ea typeface="Rokkitt"/>
                <a:cs typeface="Rokkitt"/>
                <a:sym typeface="Rokkitt"/>
              </a:rPr>
              <a:t>Cần cập nhật thêm những công nghệ mới nhất</a:t>
            </a:r>
            <a:r>
              <a:rPr b="0" i="0" lang="en-US" sz="2559" u="none" cap="none" strike="noStrike">
                <a:solidFill>
                  <a:srgbClr val="145DA0"/>
                </a:solidFill>
                <a:latin typeface="Rokkitt"/>
                <a:ea typeface="Rokkitt"/>
                <a:cs typeface="Rokkitt"/>
                <a:sym typeface="Rokkitt"/>
              </a:rPr>
              <a:t> cho doanh nghiệp</a:t>
            </a:r>
            <a:endParaRPr/>
          </a:p>
          <a:p>
            <a:pPr indent="-276351" lvl="1" marL="552702" marR="0" rtl="0" algn="just">
              <a:lnSpc>
                <a:spcPct val="140015"/>
              </a:lnSpc>
              <a:spcBef>
                <a:spcPts val="0"/>
              </a:spcBef>
              <a:spcAft>
                <a:spcPts val="0"/>
              </a:spcAft>
              <a:buClr>
                <a:srgbClr val="145DA0"/>
              </a:buClr>
              <a:buSzPts val="2559"/>
              <a:buFont typeface="Arial"/>
              <a:buChar char="•"/>
            </a:pPr>
            <a:r>
              <a:rPr b="1" i="0" lang="en-US" sz="2559" u="none" cap="none" strike="noStrike">
                <a:solidFill>
                  <a:srgbClr val="145DA0"/>
                </a:solidFill>
                <a:latin typeface="Rokkitt"/>
                <a:ea typeface="Rokkitt"/>
                <a:cs typeface="Rokkitt"/>
                <a:sym typeface="Rokkitt"/>
              </a:rPr>
              <a:t>Tích hợp blockchain, AI </a:t>
            </a:r>
            <a:r>
              <a:rPr b="0" i="0" lang="en-US" sz="2559" u="none" cap="none" strike="noStrike">
                <a:solidFill>
                  <a:srgbClr val="145DA0"/>
                </a:solidFill>
                <a:latin typeface="Rokkitt"/>
                <a:ea typeface="Rokkitt"/>
                <a:cs typeface="Rokkitt"/>
                <a:sym typeface="Rokkitt"/>
              </a:rPr>
              <a:t>và các công nghệ mới khác cho hệ thống phần mềm</a:t>
            </a:r>
            <a:endParaRPr/>
          </a:p>
        </p:txBody>
      </p:sp>
      <p:sp>
        <p:nvSpPr>
          <p:cNvPr id="979" name="Google Shape;979;p45"/>
          <p:cNvSpPr txBox="1"/>
          <p:nvPr/>
        </p:nvSpPr>
        <p:spPr>
          <a:xfrm>
            <a:off x="734695" y="842303"/>
            <a:ext cx="5467651"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 c/ Giải pháp phát triển</a:t>
            </a:r>
            <a:endParaRPr/>
          </a:p>
        </p:txBody>
      </p:sp>
      <p:grpSp>
        <p:nvGrpSpPr>
          <p:cNvPr id="980" name="Google Shape;980;p45"/>
          <p:cNvGrpSpPr/>
          <p:nvPr/>
        </p:nvGrpSpPr>
        <p:grpSpPr>
          <a:xfrm>
            <a:off x="-266850" y="-197827"/>
            <a:ext cx="1097280" cy="1097280"/>
            <a:chOff x="0" y="0"/>
            <a:chExt cx="812800" cy="812800"/>
          </a:xfrm>
        </p:grpSpPr>
        <p:sp>
          <p:nvSpPr>
            <p:cNvPr id="981" name="Google Shape;981;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45</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86" name="Shape 986"/>
        <p:cNvGrpSpPr/>
        <p:nvPr/>
      </p:nvGrpSpPr>
      <p:grpSpPr>
        <a:xfrm>
          <a:off x="0" y="0"/>
          <a:ext cx="0" cy="0"/>
          <a:chOff x="0" y="0"/>
          <a:chExt cx="0" cy="0"/>
        </a:xfrm>
      </p:grpSpPr>
      <p:grpSp>
        <p:nvGrpSpPr>
          <p:cNvPr id="987" name="Google Shape;987;p46"/>
          <p:cNvGrpSpPr/>
          <p:nvPr/>
        </p:nvGrpSpPr>
        <p:grpSpPr>
          <a:xfrm rot="10800000">
            <a:off x="60888" y="6583679"/>
            <a:ext cx="9570132" cy="2321337"/>
            <a:chOff x="0" y="0"/>
            <a:chExt cx="12760175" cy="3095116"/>
          </a:xfrm>
        </p:grpSpPr>
        <p:sp>
          <p:nvSpPr>
            <p:cNvPr id="988" name="Google Shape;988;p46"/>
            <p:cNvSpPr/>
            <p:nvPr/>
          </p:nvSpPr>
          <p:spPr>
            <a:xfrm>
              <a:off x="0" y="0"/>
              <a:ext cx="2950863" cy="2950863"/>
            </a:xfrm>
            <a:custGeom>
              <a:rect b="b" l="l" r="r" t="t"/>
              <a:pathLst>
                <a:path extrusionOk="0" h="2950863" w="2950863">
                  <a:moveTo>
                    <a:pt x="0" y="0"/>
                  </a:moveTo>
                  <a:lnTo>
                    <a:pt x="2950863" y="0"/>
                  </a:lnTo>
                  <a:lnTo>
                    <a:pt x="2950863" y="2950863"/>
                  </a:lnTo>
                  <a:lnTo>
                    <a:pt x="0" y="2950863"/>
                  </a:lnTo>
                  <a:lnTo>
                    <a:pt x="0" y="0"/>
                  </a:lnTo>
                  <a:close/>
                </a:path>
              </a:pathLst>
            </a:custGeom>
            <a:blipFill rotWithShape="1">
              <a:blip r:embed="rId3">
                <a:alphaModFix/>
              </a:blip>
              <a:stretch>
                <a:fillRect b="0" l="0" r="0" t="0"/>
              </a:stretch>
            </a:blipFill>
            <a:ln>
              <a:noFill/>
            </a:ln>
          </p:spPr>
        </p:sp>
        <p:sp>
          <p:nvSpPr>
            <p:cNvPr id="989" name="Google Shape;989;p46"/>
            <p:cNvSpPr/>
            <p:nvPr/>
          </p:nvSpPr>
          <p:spPr>
            <a:xfrm>
              <a:off x="3271180" y="612673"/>
              <a:ext cx="2950863" cy="2338189"/>
            </a:xfrm>
            <a:custGeom>
              <a:rect b="b" l="l" r="r" t="t"/>
              <a:pathLst>
                <a:path extrusionOk="0" h="2338189" w="2950863">
                  <a:moveTo>
                    <a:pt x="0" y="0"/>
                  </a:moveTo>
                  <a:lnTo>
                    <a:pt x="2950863" y="0"/>
                  </a:lnTo>
                  <a:lnTo>
                    <a:pt x="2950863" y="2338190"/>
                  </a:lnTo>
                  <a:lnTo>
                    <a:pt x="0" y="2338190"/>
                  </a:lnTo>
                  <a:lnTo>
                    <a:pt x="0" y="0"/>
                  </a:lnTo>
                  <a:close/>
                </a:path>
              </a:pathLst>
            </a:custGeom>
            <a:blipFill rotWithShape="1">
              <a:blip r:embed="rId3">
                <a:alphaModFix/>
              </a:blip>
              <a:stretch>
                <a:fillRect b="-26200" l="0" r="0" t="0"/>
              </a:stretch>
            </a:blipFill>
            <a:ln>
              <a:noFill/>
            </a:ln>
          </p:spPr>
        </p:sp>
        <p:sp>
          <p:nvSpPr>
            <p:cNvPr id="990" name="Google Shape;990;p46"/>
            <p:cNvSpPr/>
            <p:nvPr/>
          </p:nvSpPr>
          <p:spPr>
            <a:xfrm>
              <a:off x="6538132" y="144253"/>
              <a:ext cx="2950863" cy="2950863"/>
            </a:xfrm>
            <a:custGeom>
              <a:rect b="b" l="l" r="r" t="t"/>
              <a:pathLst>
                <a:path extrusionOk="0" h="2950863" w="2950863">
                  <a:moveTo>
                    <a:pt x="0" y="0"/>
                  </a:moveTo>
                  <a:lnTo>
                    <a:pt x="2950862" y="0"/>
                  </a:lnTo>
                  <a:lnTo>
                    <a:pt x="2950862" y="2950862"/>
                  </a:lnTo>
                  <a:lnTo>
                    <a:pt x="0" y="2950862"/>
                  </a:lnTo>
                  <a:lnTo>
                    <a:pt x="0" y="0"/>
                  </a:lnTo>
                  <a:close/>
                </a:path>
              </a:pathLst>
            </a:custGeom>
            <a:blipFill rotWithShape="1">
              <a:blip r:embed="rId3">
                <a:alphaModFix/>
              </a:blip>
              <a:stretch>
                <a:fillRect b="0" l="0" r="0" t="0"/>
              </a:stretch>
            </a:blipFill>
            <a:ln>
              <a:noFill/>
            </a:ln>
          </p:spPr>
        </p:sp>
        <p:sp>
          <p:nvSpPr>
            <p:cNvPr id="991" name="Google Shape;991;p46"/>
            <p:cNvSpPr/>
            <p:nvPr/>
          </p:nvSpPr>
          <p:spPr>
            <a:xfrm>
              <a:off x="9809312" y="756926"/>
              <a:ext cx="2950863" cy="2338189"/>
            </a:xfrm>
            <a:custGeom>
              <a:rect b="b" l="l" r="r" t="t"/>
              <a:pathLst>
                <a:path extrusionOk="0" h="2338189" w="2950863">
                  <a:moveTo>
                    <a:pt x="0" y="0"/>
                  </a:moveTo>
                  <a:lnTo>
                    <a:pt x="2950862" y="0"/>
                  </a:lnTo>
                  <a:lnTo>
                    <a:pt x="2950862" y="2338189"/>
                  </a:lnTo>
                  <a:lnTo>
                    <a:pt x="0" y="2338189"/>
                  </a:lnTo>
                  <a:lnTo>
                    <a:pt x="0" y="0"/>
                  </a:lnTo>
                  <a:close/>
                </a:path>
              </a:pathLst>
            </a:custGeom>
            <a:blipFill rotWithShape="1">
              <a:blip r:embed="rId3">
                <a:alphaModFix/>
              </a:blip>
              <a:stretch>
                <a:fillRect b="-26200" l="0" r="0" t="0"/>
              </a:stretch>
            </a:blipFill>
            <a:ln>
              <a:noFill/>
            </a:ln>
          </p:spPr>
        </p:sp>
      </p:grpSp>
      <p:sp>
        <p:nvSpPr>
          <p:cNvPr id="992" name="Google Shape;992;p46"/>
          <p:cNvSpPr/>
          <p:nvPr/>
        </p:nvSpPr>
        <p:spPr>
          <a:xfrm rot="6150721">
            <a:off x="5997461" y="3256565"/>
            <a:ext cx="9631859" cy="802070"/>
          </a:xfrm>
          <a:custGeom>
            <a:rect b="b" l="l" r="r" t="t"/>
            <a:pathLst>
              <a:path extrusionOk="0" h="802070" w="9631859">
                <a:moveTo>
                  <a:pt x="0" y="0"/>
                </a:moveTo>
                <a:lnTo>
                  <a:pt x="9631858" y="0"/>
                </a:lnTo>
                <a:lnTo>
                  <a:pt x="9631858" y="802070"/>
                </a:lnTo>
                <a:lnTo>
                  <a:pt x="0" y="802070"/>
                </a:lnTo>
                <a:lnTo>
                  <a:pt x="0" y="0"/>
                </a:lnTo>
                <a:close/>
              </a:path>
            </a:pathLst>
          </a:custGeom>
          <a:blipFill rotWithShape="1">
            <a:blip r:embed="rId4">
              <a:alphaModFix/>
            </a:blip>
            <a:stretch>
              <a:fillRect b="0" l="0" r="0" t="-137163"/>
            </a:stretch>
          </a:blipFill>
          <a:ln>
            <a:noFill/>
          </a:ln>
        </p:spPr>
      </p:sp>
      <p:sp>
        <p:nvSpPr>
          <p:cNvPr id="993" name="Google Shape;993;p46"/>
          <p:cNvSpPr/>
          <p:nvPr/>
        </p:nvSpPr>
        <p:spPr>
          <a:xfrm>
            <a:off x="10361284" y="0"/>
            <a:ext cx="4447495" cy="7315200"/>
          </a:xfrm>
          <a:custGeom>
            <a:rect b="b" l="l" r="r" t="t"/>
            <a:pathLst>
              <a:path extrusionOk="0" h="6350000" w="3860673">
                <a:moveTo>
                  <a:pt x="3860673" y="0"/>
                </a:moveTo>
                <a:lnTo>
                  <a:pt x="2341753" y="6350000"/>
                </a:lnTo>
                <a:lnTo>
                  <a:pt x="0" y="6350000"/>
                </a:lnTo>
                <a:lnTo>
                  <a:pt x="1518920" y="0"/>
                </a:lnTo>
                <a:lnTo>
                  <a:pt x="3860673" y="0"/>
                </a:lnTo>
                <a:close/>
              </a:path>
            </a:pathLst>
          </a:custGeom>
          <a:blipFill rotWithShape="1">
            <a:blip r:embed="rId5">
              <a:alphaModFix/>
            </a:blip>
            <a:stretch>
              <a:fillRect b="0" l="-73426" r="-73426" t="0"/>
            </a:stretch>
          </a:blipFill>
          <a:ln>
            <a:noFill/>
          </a:ln>
        </p:spPr>
      </p:sp>
      <p:sp>
        <p:nvSpPr>
          <p:cNvPr id="994" name="Google Shape;994;p46"/>
          <p:cNvSpPr/>
          <p:nvPr/>
        </p:nvSpPr>
        <p:spPr>
          <a:xfrm>
            <a:off x="3119084" y="2602698"/>
            <a:ext cx="3453352" cy="3373233"/>
          </a:xfrm>
          <a:custGeom>
            <a:rect b="b" l="l" r="r" t="t"/>
            <a:pathLst>
              <a:path extrusionOk="0" h="13706455" w="14031998">
                <a:moveTo>
                  <a:pt x="0" y="12571561"/>
                </a:moveTo>
                <a:lnTo>
                  <a:pt x="0" y="1134894"/>
                </a:lnTo>
                <a:cubicBezTo>
                  <a:pt x="0" y="507139"/>
                  <a:pt x="292070" y="0"/>
                  <a:pt x="653606" y="0"/>
                </a:cubicBezTo>
                <a:lnTo>
                  <a:pt x="13378393" y="0"/>
                </a:lnTo>
                <a:cubicBezTo>
                  <a:pt x="13739927" y="0"/>
                  <a:pt x="14031998" y="507139"/>
                  <a:pt x="14031998" y="1134894"/>
                </a:cubicBezTo>
                <a:lnTo>
                  <a:pt x="14031998" y="12568819"/>
                </a:lnTo>
                <a:cubicBezTo>
                  <a:pt x="14031998" y="13196574"/>
                  <a:pt x="13739927" y="13703714"/>
                  <a:pt x="13378393" y="13703714"/>
                </a:cubicBezTo>
                <a:lnTo>
                  <a:pt x="653606" y="13703714"/>
                </a:lnTo>
                <a:cubicBezTo>
                  <a:pt x="293649" y="13706455"/>
                  <a:pt x="0" y="13199315"/>
                  <a:pt x="0" y="12571561"/>
                </a:cubicBezTo>
                <a:close/>
              </a:path>
            </a:pathLst>
          </a:custGeom>
          <a:blipFill rotWithShape="1">
            <a:blip r:embed="rId6">
              <a:alphaModFix/>
            </a:blip>
            <a:stretch>
              <a:fillRect b="-1196" l="0" r="0" t="-11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txBox="1"/>
          <p:nvPr/>
        </p:nvSpPr>
        <p:spPr>
          <a:xfrm>
            <a:off x="459229" y="1468614"/>
            <a:ext cx="8773449" cy="876512"/>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5703" u="none" cap="none" strike="noStrike">
                <a:solidFill>
                  <a:srgbClr val="FFFFFF"/>
                </a:solidFill>
                <a:latin typeface="Open Sans ExtraBold"/>
                <a:ea typeface="Open Sans ExtraBold"/>
                <a:cs typeface="Open Sans ExtraBold"/>
                <a:sym typeface="Open Sans ExtraBold"/>
              </a:rPr>
              <a:t>3/ TÀI NGUYÊN MẠNG</a:t>
            </a:r>
            <a:endParaRPr/>
          </a:p>
        </p:txBody>
      </p:sp>
      <p:grpSp>
        <p:nvGrpSpPr>
          <p:cNvPr id="996" name="Google Shape;996;p46"/>
          <p:cNvGrpSpPr/>
          <p:nvPr/>
        </p:nvGrpSpPr>
        <p:grpSpPr>
          <a:xfrm>
            <a:off x="-266850" y="-197827"/>
            <a:ext cx="1097280" cy="1097280"/>
            <a:chOff x="0" y="0"/>
            <a:chExt cx="812800" cy="812800"/>
          </a:xfrm>
        </p:grpSpPr>
        <p:sp>
          <p:nvSpPr>
            <p:cNvPr id="997" name="Google Shape;997;p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46</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002" name="Shape 1002"/>
        <p:cNvGrpSpPr/>
        <p:nvPr/>
      </p:nvGrpSpPr>
      <p:grpSpPr>
        <a:xfrm>
          <a:off x="0" y="0"/>
          <a:ext cx="0" cy="0"/>
          <a:chOff x="0" y="0"/>
          <a:chExt cx="0" cy="0"/>
        </a:xfrm>
      </p:grpSpPr>
      <p:grpSp>
        <p:nvGrpSpPr>
          <p:cNvPr id="1003" name="Google Shape;1003;p47"/>
          <p:cNvGrpSpPr/>
          <p:nvPr/>
        </p:nvGrpSpPr>
        <p:grpSpPr>
          <a:xfrm>
            <a:off x="-1252998" y="6569336"/>
            <a:ext cx="15517147" cy="745864"/>
            <a:chOff x="0" y="-28575"/>
            <a:chExt cx="6110362" cy="293707"/>
          </a:xfrm>
        </p:grpSpPr>
        <p:sp>
          <p:nvSpPr>
            <p:cNvPr id="1004" name="Google Shape;1004;p47"/>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005" name="Google Shape;1005;p47"/>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6" name="Google Shape;1006;p47"/>
          <p:cNvGrpSpPr/>
          <p:nvPr/>
        </p:nvGrpSpPr>
        <p:grpSpPr>
          <a:xfrm>
            <a:off x="-1252998" y="-652886"/>
            <a:ext cx="15517147" cy="1326184"/>
            <a:chOff x="0" y="-28575"/>
            <a:chExt cx="6110362" cy="522226"/>
          </a:xfrm>
        </p:grpSpPr>
        <p:sp>
          <p:nvSpPr>
            <p:cNvPr id="1007" name="Google Shape;1007;p47"/>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008" name="Google Shape;1008;p47"/>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9" name="Google Shape;1009;p47"/>
          <p:cNvGrpSpPr/>
          <p:nvPr/>
        </p:nvGrpSpPr>
        <p:grpSpPr>
          <a:xfrm>
            <a:off x="9337481" y="1578255"/>
            <a:ext cx="2946503" cy="2859951"/>
            <a:chOff x="-23042" y="66269"/>
            <a:chExt cx="6542159" cy="6349987"/>
          </a:xfrm>
        </p:grpSpPr>
        <p:sp>
          <p:nvSpPr>
            <p:cNvPr id="1010" name="Google Shape;1010;p47"/>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14416" r="-1441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47"/>
          <p:cNvSpPr txBox="1"/>
          <p:nvPr/>
        </p:nvSpPr>
        <p:spPr>
          <a:xfrm>
            <a:off x="830430" y="1614354"/>
            <a:ext cx="7725127" cy="3781581"/>
          </a:xfrm>
          <a:prstGeom prst="rect">
            <a:avLst/>
          </a:prstGeom>
          <a:noFill/>
          <a:ln>
            <a:noFill/>
          </a:ln>
        </p:spPr>
        <p:txBody>
          <a:bodyPr anchorCtr="0" anchor="t" bIns="0" lIns="0" spcFirstLastPara="1" rIns="0" wrap="square" tIns="0">
            <a:spAutoFit/>
          </a:bodyPr>
          <a:lstStyle/>
          <a:p>
            <a:pPr indent="-291702" lvl="1" marL="583407" marR="0" rtl="0" algn="just">
              <a:lnSpc>
                <a:spcPct val="140007"/>
              </a:lnSpc>
              <a:spcBef>
                <a:spcPts val="0"/>
              </a:spcBef>
              <a:spcAft>
                <a:spcPts val="0"/>
              </a:spcAft>
              <a:buClr>
                <a:srgbClr val="145DA0"/>
              </a:buClr>
              <a:buSzPts val="2702"/>
              <a:buFont typeface="Arial"/>
              <a:buChar char="•"/>
            </a:pPr>
            <a:r>
              <a:rPr b="1" i="0" lang="en-US" sz="2702" u="none" cap="none" strike="noStrike">
                <a:solidFill>
                  <a:srgbClr val="145DA0"/>
                </a:solidFill>
                <a:latin typeface="Rokkitt"/>
                <a:ea typeface="Rokkitt"/>
                <a:cs typeface="Rokkitt"/>
                <a:sym typeface="Rokkitt"/>
              </a:rPr>
              <a:t>Tốc độ truy cập cao</a:t>
            </a:r>
            <a:r>
              <a:rPr b="0" i="0" lang="en-US" sz="2702" u="none" cap="none" strike="noStrike">
                <a:solidFill>
                  <a:srgbClr val="145DA0"/>
                </a:solidFill>
                <a:latin typeface="Rokkitt"/>
                <a:ea typeface="Rokkitt"/>
                <a:cs typeface="Rokkitt"/>
                <a:sym typeface="Rokkitt"/>
              </a:rPr>
              <a:t>: FPT cung cấp các gói dịch vụ internet có tốc độ truy cập cao, giúp người dùng có thể truy cập internet một cách nhanh chóng và hiệu quả.</a:t>
            </a:r>
            <a:endParaRPr/>
          </a:p>
          <a:p>
            <a:pPr indent="-291702" lvl="1" marL="583407" marR="0" rtl="0" algn="just">
              <a:lnSpc>
                <a:spcPct val="140007"/>
              </a:lnSpc>
              <a:spcBef>
                <a:spcPts val="0"/>
              </a:spcBef>
              <a:spcAft>
                <a:spcPts val="0"/>
              </a:spcAft>
              <a:buClr>
                <a:srgbClr val="145DA0"/>
              </a:buClr>
              <a:buSzPts val="2702"/>
              <a:buFont typeface="Arial"/>
              <a:buChar char="•"/>
            </a:pPr>
            <a:r>
              <a:rPr b="1" i="0" lang="en-US" sz="2702" u="none" cap="none" strike="noStrike">
                <a:solidFill>
                  <a:srgbClr val="145DA0"/>
                </a:solidFill>
                <a:latin typeface="Rokkitt"/>
                <a:ea typeface="Rokkitt"/>
                <a:cs typeface="Rokkitt"/>
                <a:sym typeface="Rokkitt"/>
              </a:rPr>
              <a:t>Công nghệ tiên tiến</a:t>
            </a:r>
            <a:r>
              <a:rPr b="0" i="0" lang="en-US" sz="2702" u="none" cap="none" strike="noStrike">
                <a:solidFill>
                  <a:srgbClr val="145DA0"/>
                </a:solidFill>
                <a:latin typeface="Rokkitt"/>
                <a:ea typeface="Rokkitt"/>
                <a:cs typeface="Rokkitt"/>
                <a:sym typeface="Rokkitt"/>
              </a:rPr>
              <a:t>: FPT thường áp dụng các công nghệ tiên tiến vào hệ thống mạng của mình, giúp cải thiện hiệu suất và đáng tin cậy của dịch vụ.</a:t>
            </a:r>
            <a:endParaRPr/>
          </a:p>
        </p:txBody>
      </p:sp>
      <p:sp>
        <p:nvSpPr>
          <p:cNvPr id="1013" name="Google Shape;1013;p47"/>
          <p:cNvSpPr txBox="1"/>
          <p:nvPr/>
        </p:nvSpPr>
        <p:spPr>
          <a:xfrm>
            <a:off x="734695" y="900762"/>
            <a:ext cx="2259206"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 a/ Ưu điểm</a:t>
            </a:r>
            <a:endParaRPr/>
          </a:p>
        </p:txBody>
      </p:sp>
      <p:grpSp>
        <p:nvGrpSpPr>
          <p:cNvPr id="1014" name="Google Shape;1014;p47"/>
          <p:cNvGrpSpPr/>
          <p:nvPr/>
        </p:nvGrpSpPr>
        <p:grpSpPr>
          <a:xfrm>
            <a:off x="-266850" y="-197827"/>
            <a:ext cx="1097280" cy="1097280"/>
            <a:chOff x="0" y="0"/>
            <a:chExt cx="812800" cy="812800"/>
          </a:xfrm>
        </p:grpSpPr>
        <p:sp>
          <p:nvSpPr>
            <p:cNvPr id="1015" name="Google Shape;1015;p4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47</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020" name="Shape 1020"/>
        <p:cNvGrpSpPr/>
        <p:nvPr/>
      </p:nvGrpSpPr>
      <p:grpSpPr>
        <a:xfrm>
          <a:off x="0" y="0"/>
          <a:ext cx="0" cy="0"/>
          <a:chOff x="0" y="0"/>
          <a:chExt cx="0" cy="0"/>
        </a:xfrm>
      </p:grpSpPr>
      <p:grpSp>
        <p:nvGrpSpPr>
          <p:cNvPr id="1021" name="Google Shape;1021;p48"/>
          <p:cNvGrpSpPr/>
          <p:nvPr/>
        </p:nvGrpSpPr>
        <p:grpSpPr>
          <a:xfrm>
            <a:off x="-1252998" y="6569336"/>
            <a:ext cx="15517147" cy="745864"/>
            <a:chOff x="0" y="-28575"/>
            <a:chExt cx="6110362" cy="293707"/>
          </a:xfrm>
        </p:grpSpPr>
        <p:sp>
          <p:nvSpPr>
            <p:cNvPr id="1022" name="Google Shape;1022;p48"/>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023" name="Google Shape;1023;p48"/>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4" name="Google Shape;1024;p48"/>
          <p:cNvGrpSpPr/>
          <p:nvPr/>
        </p:nvGrpSpPr>
        <p:grpSpPr>
          <a:xfrm>
            <a:off x="-1252998" y="-652886"/>
            <a:ext cx="15517147" cy="1326184"/>
            <a:chOff x="0" y="-28575"/>
            <a:chExt cx="6110362" cy="522226"/>
          </a:xfrm>
        </p:grpSpPr>
        <p:sp>
          <p:nvSpPr>
            <p:cNvPr id="1025" name="Google Shape;1025;p48"/>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026" name="Google Shape;1026;p48"/>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7" name="Google Shape;1027;p48"/>
          <p:cNvGrpSpPr/>
          <p:nvPr/>
        </p:nvGrpSpPr>
        <p:grpSpPr>
          <a:xfrm>
            <a:off x="9337481" y="1682578"/>
            <a:ext cx="2946503" cy="2859951"/>
            <a:chOff x="-23042" y="66269"/>
            <a:chExt cx="6542159" cy="6349987"/>
          </a:xfrm>
        </p:grpSpPr>
        <p:sp>
          <p:nvSpPr>
            <p:cNvPr id="1028" name="Google Shape;1028;p48"/>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38489" r="-3848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48"/>
          <p:cNvSpPr txBox="1"/>
          <p:nvPr/>
        </p:nvSpPr>
        <p:spPr>
          <a:xfrm>
            <a:off x="734695" y="2088379"/>
            <a:ext cx="7725127" cy="3307447"/>
          </a:xfrm>
          <a:prstGeom prst="rect">
            <a:avLst/>
          </a:prstGeom>
          <a:noFill/>
          <a:ln>
            <a:noFill/>
          </a:ln>
        </p:spPr>
        <p:txBody>
          <a:bodyPr anchorCtr="0" anchor="t" bIns="0" lIns="0" spcFirstLastPara="1" rIns="0" wrap="square" tIns="0">
            <a:spAutoFit/>
          </a:bodyPr>
          <a:lstStyle/>
          <a:p>
            <a:pPr indent="-291702" lvl="1" marL="583407" marR="0" rtl="0" algn="just">
              <a:lnSpc>
                <a:spcPct val="140007"/>
              </a:lnSpc>
              <a:spcBef>
                <a:spcPts val="0"/>
              </a:spcBef>
              <a:spcAft>
                <a:spcPts val="0"/>
              </a:spcAft>
              <a:buClr>
                <a:srgbClr val="145DA0"/>
              </a:buClr>
              <a:buSzPts val="2702"/>
              <a:buFont typeface="Arial"/>
              <a:buChar char="•"/>
            </a:pPr>
            <a:r>
              <a:rPr b="1" i="0" lang="en-US" sz="2702" u="none" cap="none" strike="noStrike">
                <a:solidFill>
                  <a:srgbClr val="145DA0"/>
                </a:solidFill>
                <a:latin typeface="Rokkitt"/>
                <a:ea typeface="Rokkitt"/>
                <a:cs typeface="Rokkitt"/>
                <a:sym typeface="Rokkitt"/>
              </a:rPr>
              <a:t>Sự cố kết nối</a:t>
            </a:r>
            <a:r>
              <a:rPr b="0" i="0" lang="en-US" sz="2702" u="none" cap="none" strike="noStrike">
                <a:solidFill>
                  <a:srgbClr val="145DA0"/>
                </a:solidFill>
                <a:latin typeface="Rokkitt"/>
                <a:ea typeface="Rokkitt"/>
                <a:cs typeface="Rokkitt"/>
                <a:sym typeface="Rokkitt"/>
              </a:rPr>
              <a:t>: có thể gặp sự cố kết nối, dẫn đến mất kết nối internet hoặc giảm tốc độ truy cập.</a:t>
            </a:r>
            <a:endParaRPr/>
          </a:p>
          <a:p>
            <a:pPr indent="-291702" lvl="1" marL="583407" marR="0" rtl="0" algn="just">
              <a:lnSpc>
                <a:spcPct val="140007"/>
              </a:lnSpc>
              <a:spcBef>
                <a:spcPts val="0"/>
              </a:spcBef>
              <a:spcAft>
                <a:spcPts val="0"/>
              </a:spcAft>
              <a:buClr>
                <a:srgbClr val="145DA0"/>
              </a:buClr>
              <a:buSzPts val="2702"/>
              <a:buFont typeface="Arial"/>
              <a:buChar char="•"/>
            </a:pPr>
            <a:r>
              <a:rPr b="1" i="0" lang="en-US" sz="2702" u="none" cap="none" strike="noStrike">
                <a:solidFill>
                  <a:srgbClr val="145DA0"/>
                </a:solidFill>
                <a:latin typeface="Rokkitt"/>
                <a:ea typeface="Rokkitt"/>
                <a:cs typeface="Rokkitt"/>
                <a:sym typeface="Rokkitt"/>
              </a:rPr>
              <a:t>Hạn chế về vùng phủ sóng</a:t>
            </a:r>
            <a:r>
              <a:rPr b="0" i="0" lang="en-US" sz="2702" u="none" cap="none" strike="noStrike">
                <a:solidFill>
                  <a:srgbClr val="145DA0"/>
                </a:solidFill>
                <a:latin typeface="Rokkitt"/>
                <a:ea typeface="Rokkitt"/>
                <a:cs typeface="Rokkitt"/>
                <a:sym typeface="Rokkitt"/>
              </a:rPr>
              <a:t>: vùng hạn chế, đặc biệt là ở các khu vực xa trung tâm thành phố hoặc ở các khu vực nông thôn</a:t>
            </a:r>
            <a:endParaRPr/>
          </a:p>
          <a:p>
            <a:pPr indent="-291702" lvl="1" marL="583407" marR="0" rtl="0" algn="just">
              <a:lnSpc>
                <a:spcPct val="140007"/>
              </a:lnSpc>
              <a:spcBef>
                <a:spcPts val="0"/>
              </a:spcBef>
              <a:spcAft>
                <a:spcPts val="0"/>
              </a:spcAft>
              <a:buClr>
                <a:srgbClr val="145DA0"/>
              </a:buClr>
              <a:buSzPts val="2702"/>
              <a:buFont typeface="Arial"/>
              <a:buChar char="•"/>
            </a:pPr>
            <a:r>
              <a:rPr b="1" i="0" lang="en-US" sz="2702" u="none" cap="none" strike="noStrike">
                <a:solidFill>
                  <a:srgbClr val="145DA0"/>
                </a:solidFill>
                <a:latin typeface="Rokkitt"/>
                <a:ea typeface="Rokkitt"/>
                <a:cs typeface="Rokkitt"/>
                <a:sym typeface="Rokkitt"/>
              </a:rPr>
              <a:t>Chất lượng dịch vụ không ổn định</a:t>
            </a:r>
            <a:r>
              <a:rPr b="0" i="0" lang="en-US" sz="2702" u="none" cap="none" strike="noStrike">
                <a:solidFill>
                  <a:srgbClr val="145DA0"/>
                </a:solidFill>
                <a:latin typeface="Rokkitt"/>
                <a:ea typeface="Rokkitt"/>
                <a:cs typeface="Rokkitt"/>
                <a:sym typeface="Rokkitt"/>
              </a:rPr>
              <a:t>: dẫn đến tốc độ truy cập thấp hoặc mất kết nối đột ngột</a:t>
            </a:r>
            <a:endParaRPr/>
          </a:p>
        </p:txBody>
      </p:sp>
      <p:sp>
        <p:nvSpPr>
          <p:cNvPr id="1031" name="Google Shape;1031;p48"/>
          <p:cNvSpPr txBox="1"/>
          <p:nvPr/>
        </p:nvSpPr>
        <p:spPr>
          <a:xfrm>
            <a:off x="734695" y="1147553"/>
            <a:ext cx="4619823" cy="540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3057" u="none" cap="none" strike="noStrike">
                <a:solidFill>
                  <a:srgbClr val="145DA0"/>
                </a:solidFill>
                <a:latin typeface="Rokkitt"/>
                <a:ea typeface="Rokkitt"/>
                <a:cs typeface="Rokkitt"/>
                <a:sym typeface="Rokkitt"/>
              </a:rPr>
              <a:t> b/ Nhược điểm</a:t>
            </a:r>
            <a:endParaRPr/>
          </a:p>
        </p:txBody>
      </p:sp>
      <p:grpSp>
        <p:nvGrpSpPr>
          <p:cNvPr id="1032" name="Google Shape;1032;p48"/>
          <p:cNvGrpSpPr/>
          <p:nvPr/>
        </p:nvGrpSpPr>
        <p:grpSpPr>
          <a:xfrm>
            <a:off x="-266850" y="-197827"/>
            <a:ext cx="1097280" cy="1097280"/>
            <a:chOff x="0" y="0"/>
            <a:chExt cx="812800" cy="812800"/>
          </a:xfrm>
        </p:grpSpPr>
        <p:sp>
          <p:nvSpPr>
            <p:cNvPr id="1033" name="Google Shape;1033;p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48</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038" name="Shape 1038"/>
        <p:cNvGrpSpPr/>
        <p:nvPr/>
      </p:nvGrpSpPr>
      <p:grpSpPr>
        <a:xfrm>
          <a:off x="0" y="0"/>
          <a:ext cx="0" cy="0"/>
          <a:chOff x="0" y="0"/>
          <a:chExt cx="0" cy="0"/>
        </a:xfrm>
      </p:grpSpPr>
      <p:grpSp>
        <p:nvGrpSpPr>
          <p:cNvPr id="1039" name="Google Shape;1039;p49"/>
          <p:cNvGrpSpPr/>
          <p:nvPr/>
        </p:nvGrpSpPr>
        <p:grpSpPr>
          <a:xfrm>
            <a:off x="-1252998" y="6569336"/>
            <a:ext cx="15517147" cy="745864"/>
            <a:chOff x="0" y="-28575"/>
            <a:chExt cx="6110362" cy="293707"/>
          </a:xfrm>
        </p:grpSpPr>
        <p:sp>
          <p:nvSpPr>
            <p:cNvPr id="1040" name="Google Shape;1040;p49"/>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041" name="Google Shape;1041;p49"/>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2" name="Google Shape;1042;p49"/>
          <p:cNvGrpSpPr/>
          <p:nvPr/>
        </p:nvGrpSpPr>
        <p:grpSpPr>
          <a:xfrm>
            <a:off x="-1252998" y="-652886"/>
            <a:ext cx="15517147" cy="1326184"/>
            <a:chOff x="0" y="-28575"/>
            <a:chExt cx="6110362" cy="522226"/>
          </a:xfrm>
        </p:grpSpPr>
        <p:sp>
          <p:nvSpPr>
            <p:cNvPr id="1043" name="Google Shape;1043;p49"/>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044" name="Google Shape;1044;p49"/>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5" name="Google Shape;1045;p49"/>
          <p:cNvGrpSpPr/>
          <p:nvPr/>
        </p:nvGrpSpPr>
        <p:grpSpPr>
          <a:xfrm>
            <a:off x="9337481" y="2410144"/>
            <a:ext cx="2946503" cy="2859951"/>
            <a:chOff x="-23042" y="66269"/>
            <a:chExt cx="6542159" cy="6349987"/>
          </a:xfrm>
        </p:grpSpPr>
        <p:sp>
          <p:nvSpPr>
            <p:cNvPr id="1046" name="Google Shape;1046;p4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10465" l="-5767" r="-576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49"/>
          <p:cNvSpPr txBox="1"/>
          <p:nvPr/>
        </p:nvSpPr>
        <p:spPr>
          <a:xfrm>
            <a:off x="734695" y="2111183"/>
            <a:ext cx="7725127" cy="3261840"/>
          </a:xfrm>
          <a:prstGeom prst="rect">
            <a:avLst/>
          </a:prstGeom>
          <a:noFill/>
          <a:ln>
            <a:noFill/>
          </a:ln>
        </p:spPr>
        <p:txBody>
          <a:bodyPr anchorCtr="0" anchor="t" bIns="0" lIns="0" spcFirstLastPara="1" rIns="0" wrap="square" tIns="0">
            <a:spAutoFit/>
          </a:bodyPr>
          <a:lstStyle/>
          <a:p>
            <a:pPr indent="-284027" lvl="1" marL="568054" marR="0" rtl="0" algn="just">
              <a:lnSpc>
                <a:spcPct val="139984"/>
              </a:lnSpc>
              <a:spcBef>
                <a:spcPts val="0"/>
              </a:spcBef>
              <a:spcAft>
                <a:spcPts val="0"/>
              </a:spcAft>
              <a:buClr>
                <a:srgbClr val="145DA0"/>
              </a:buClr>
              <a:buSzPts val="2631"/>
              <a:buFont typeface="Arial"/>
              <a:buChar char="•"/>
            </a:pPr>
            <a:r>
              <a:rPr b="1" i="0" lang="en-US" sz="2631" u="none" cap="none" strike="noStrike">
                <a:solidFill>
                  <a:srgbClr val="145DA0"/>
                </a:solidFill>
                <a:latin typeface="Rokkitt"/>
                <a:ea typeface="Rokkitt"/>
                <a:cs typeface="Rokkitt"/>
                <a:sym typeface="Rokkitt"/>
              </a:rPr>
              <a:t>Cải thiện hạ tầng mạng:  </a:t>
            </a:r>
            <a:r>
              <a:rPr b="0" i="0" lang="en-US" sz="2631" u="none" cap="none" strike="noStrike">
                <a:solidFill>
                  <a:srgbClr val="145DA0"/>
                </a:solidFill>
                <a:latin typeface="Rokkitt"/>
                <a:ea typeface="Rokkitt"/>
                <a:cs typeface="Rokkitt"/>
                <a:sym typeface="Rokkitt"/>
              </a:rPr>
              <a:t>tập trung vào việc cải thiện hạ tầng mạng của mình để đảm bảo kết nối ổn định và tốc độ truy cập cao hơn</a:t>
            </a:r>
            <a:endParaRPr/>
          </a:p>
          <a:p>
            <a:pPr indent="-284027" lvl="1" marL="568054" marR="0" rtl="0" algn="just">
              <a:lnSpc>
                <a:spcPct val="139984"/>
              </a:lnSpc>
              <a:spcBef>
                <a:spcPts val="0"/>
              </a:spcBef>
              <a:spcAft>
                <a:spcPts val="0"/>
              </a:spcAft>
              <a:buClr>
                <a:srgbClr val="145DA0"/>
              </a:buClr>
              <a:buSzPts val="2631"/>
              <a:buFont typeface="Arial"/>
              <a:buChar char="•"/>
            </a:pPr>
            <a:r>
              <a:rPr b="1" i="0" lang="en-US" sz="2631" u="none" cap="none" strike="noStrike">
                <a:solidFill>
                  <a:srgbClr val="145DA0"/>
                </a:solidFill>
                <a:latin typeface="Rokkitt"/>
                <a:ea typeface="Rokkitt"/>
                <a:cs typeface="Rokkitt"/>
                <a:sym typeface="Rokkitt"/>
              </a:rPr>
              <a:t>Mở rộng phạm vi phủ Sóng:</a:t>
            </a:r>
            <a:r>
              <a:rPr b="0" i="0" lang="en-US" sz="2631" u="none" cap="none" strike="noStrike">
                <a:solidFill>
                  <a:srgbClr val="145DA0"/>
                </a:solidFill>
                <a:latin typeface="Rokkitt"/>
                <a:ea typeface="Rokkitt"/>
                <a:cs typeface="Rokkitt"/>
                <a:sym typeface="Rokkitt"/>
              </a:rPr>
              <a:t> tăng cường việc mở rộng vùng phủ sóng của mình, đặc biệt là tại các khu vực có nhu cầu cao như các thành phố lớn và khu vực nông thôn</a:t>
            </a:r>
            <a:endParaRPr/>
          </a:p>
        </p:txBody>
      </p:sp>
      <p:sp>
        <p:nvSpPr>
          <p:cNvPr id="1049" name="Google Shape;1049;p49"/>
          <p:cNvSpPr txBox="1"/>
          <p:nvPr/>
        </p:nvSpPr>
        <p:spPr>
          <a:xfrm>
            <a:off x="734695" y="1169054"/>
            <a:ext cx="4619823" cy="540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3057" u="none" cap="none" strike="noStrike">
                <a:solidFill>
                  <a:srgbClr val="145DA0"/>
                </a:solidFill>
                <a:latin typeface="Rokkitt"/>
                <a:ea typeface="Rokkitt"/>
                <a:cs typeface="Rokkitt"/>
                <a:sym typeface="Rokkitt"/>
              </a:rPr>
              <a:t>c/ Giải pháp phát triển</a:t>
            </a:r>
            <a:endParaRPr/>
          </a:p>
        </p:txBody>
      </p:sp>
      <p:grpSp>
        <p:nvGrpSpPr>
          <p:cNvPr id="1050" name="Google Shape;1050;p49"/>
          <p:cNvGrpSpPr/>
          <p:nvPr/>
        </p:nvGrpSpPr>
        <p:grpSpPr>
          <a:xfrm>
            <a:off x="-266850" y="-197827"/>
            <a:ext cx="1097280" cy="1097280"/>
            <a:chOff x="0" y="0"/>
            <a:chExt cx="812800" cy="812800"/>
          </a:xfrm>
        </p:grpSpPr>
        <p:sp>
          <p:nvSpPr>
            <p:cNvPr id="1051" name="Google Shape;1051;p4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49</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78" name="Shape 178"/>
        <p:cNvGrpSpPr/>
        <p:nvPr/>
      </p:nvGrpSpPr>
      <p:grpSpPr>
        <a:xfrm>
          <a:off x="0" y="0"/>
          <a:ext cx="0" cy="0"/>
          <a:chOff x="0" y="0"/>
          <a:chExt cx="0" cy="0"/>
        </a:xfrm>
      </p:grpSpPr>
      <p:sp>
        <p:nvSpPr>
          <p:cNvPr id="179" name="Google Shape;179;p5"/>
          <p:cNvSpPr/>
          <p:nvPr/>
        </p:nvSpPr>
        <p:spPr>
          <a:xfrm>
            <a:off x="3175" y="0"/>
            <a:ext cx="13004800" cy="2744912"/>
          </a:xfrm>
          <a:custGeom>
            <a:rect b="b" l="l" r="r" t="t"/>
            <a:pathLst>
              <a:path extrusionOk="0" h="2744912" w="13004800">
                <a:moveTo>
                  <a:pt x="0" y="0"/>
                </a:moveTo>
                <a:lnTo>
                  <a:pt x="13004800" y="0"/>
                </a:lnTo>
                <a:lnTo>
                  <a:pt x="13004800" y="2744912"/>
                </a:lnTo>
                <a:lnTo>
                  <a:pt x="0" y="2744912"/>
                </a:lnTo>
                <a:lnTo>
                  <a:pt x="0" y="0"/>
                </a:lnTo>
                <a:close/>
              </a:path>
            </a:pathLst>
          </a:custGeom>
          <a:blipFill rotWithShape="1">
            <a:blip r:embed="rId3">
              <a:alphaModFix/>
            </a:blip>
            <a:stretch>
              <a:fillRect b="-107818" l="0" r="0" t="-107818"/>
            </a:stretch>
          </a:blipFill>
          <a:ln>
            <a:noFill/>
          </a:ln>
        </p:spPr>
      </p:sp>
      <p:grpSp>
        <p:nvGrpSpPr>
          <p:cNvPr id="180" name="Google Shape;180;p5"/>
          <p:cNvGrpSpPr/>
          <p:nvPr/>
        </p:nvGrpSpPr>
        <p:grpSpPr>
          <a:xfrm>
            <a:off x="3173568" y="-51435"/>
            <a:ext cx="6868160" cy="7366635"/>
            <a:chOff x="0" y="-19050"/>
            <a:chExt cx="2543763" cy="2728383"/>
          </a:xfrm>
        </p:grpSpPr>
        <p:sp>
          <p:nvSpPr>
            <p:cNvPr id="181" name="Google Shape;181;p5"/>
            <p:cNvSpPr/>
            <p:nvPr/>
          </p:nvSpPr>
          <p:spPr>
            <a:xfrm>
              <a:off x="0" y="0"/>
              <a:ext cx="2543763" cy="2709333"/>
            </a:xfrm>
            <a:custGeom>
              <a:rect b="b" l="l" r="r" t="t"/>
              <a:pathLst>
                <a:path extrusionOk="0" h="2709333" w="2543763">
                  <a:moveTo>
                    <a:pt x="0" y="0"/>
                  </a:moveTo>
                  <a:lnTo>
                    <a:pt x="2543763" y="0"/>
                  </a:lnTo>
                  <a:lnTo>
                    <a:pt x="2543763" y="2709333"/>
                  </a:lnTo>
                  <a:lnTo>
                    <a:pt x="0" y="2709333"/>
                  </a:lnTo>
                  <a:close/>
                </a:path>
              </a:pathLst>
            </a:custGeom>
            <a:solidFill>
              <a:srgbClr val="051D40">
                <a:alpha val="74901"/>
              </a:srgbClr>
            </a:solidFill>
            <a:ln>
              <a:noFill/>
            </a:ln>
          </p:spPr>
        </p:sp>
        <p:sp>
          <p:nvSpPr>
            <p:cNvPr id="182" name="Google Shape;182;p5"/>
            <p:cNvSpPr txBox="1"/>
            <p:nvPr/>
          </p:nvSpPr>
          <p:spPr>
            <a:xfrm>
              <a:off x="0" y="-19050"/>
              <a:ext cx="2543763" cy="2728383"/>
            </a:xfrm>
            <a:prstGeom prst="rect">
              <a:avLst/>
            </a:prstGeom>
            <a:noFill/>
            <a:ln>
              <a:noFill/>
            </a:ln>
          </p:spPr>
          <p:txBody>
            <a:bodyPr anchorCtr="0" anchor="ctr" bIns="36100" lIns="36100" spcFirstLastPara="1" rIns="36100" wrap="square" tIns="36100">
              <a:noAutofit/>
            </a:bodyPr>
            <a:lstStyle/>
            <a:p>
              <a:pPr indent="0" lvl="0" marL="0" marR="0" rtl="0" algn="ctr">
                <a:lnSpc>
                  <a:spcPct val="102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5"/>
          <p:cNvSpPr txBox="1"/>
          <p:nvPr/>
        </p:nvSpPr>
        <p:spPr>
          <a:xfrm>
            <a:off x="3675844" y="1687182"/>
            <a:ext cx="5863608" cy="65024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US" sz="4266" u="none" cap="none" strike="noStrike">
                <a:solidFill>
                  <a:srgbClr val="FFFFFF"/>
                </a:solidFill>
                <a:latin typeface="Open Sans ExtraBold"/>
                <a:ea typeface="Open Sans ExtraBold"/>
                <a:cs typeface="Open Sans ExtraBold"/>
                <a:sym typeface="Open Sans ExtraBold"/>
              </a:rPr>
              <a:t>1.PHẦN CỨNG</a:t>
            </a:r>
            <a:endParaRPr/>
          </a:p>
        </p:txBody>
      </p:sp>
      <p:sp>
        <p:nvSpPr>
          <p:cNvPr id="184" name="Google Shape;184;p5"/>
          <p:cNvSpPr txBox="1"/>
          <p:nvPr/>
        </p:nvSpPr>
        <p:spPr>
          <a:xfrm>
            <a:off x="3173568" y="3381403"/>
            <a:ext cx="6868160" cy="608542"/>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US" sz="3555" u="none" cap="none" strike="noStrike">
                <a:solidFill>
                  <a:srgbClr val="4BD1FB"/>
                </a:solidFill>
                <a:latin typeface="Open Sans ExtraBold"/>
                <a:ea typeface="Open Sans ExtraBold"/>
                <a:cs typeface="Open Sans ExtraBold"/>
                <a:sym typeface="Open Sans ExtraBold"/>
              </a:rPr>
              <a:t>1.1 HỆ THỐNG MÁY TÍNH</a:t>
            </a:r>
            <a:endParaRPr/>
          </a:p>
        </p:txBody>
      </p:sp>
      <p:cxnSp>
        <p:nvCxnSpPr>
          <p:cNvPr id="185" name="Google Shape;185;p5"/>
          <p:cNvCxnSpPr/>
          <p:nvPr/>
        </p:nvCxnSpPr>
        <p:spPr>
          <a:xfrm>
            <a:off x="3573771" y="4682952"/>
            <a:ext cx="6211856" cy="0"/>
          </a:xfrm>
          <a:prstGeom prst="straightConnector1">
            <a:avLst/>
          </a:prstGeom>
          <a:noFill/>
          <a:ln cap="flat" cmpd="sng" w="38100">
            <a:solidFill>
              <a:srgbClr val="145DA0"/>
            </a:solidFill>
            <a:prstDash val="solid"/>
            <a:round/>
            <a:headEnd len="sm" w="sm" type="none"/>
            <a:tailEnd len="sm" w="sm" type="none"/>
          </a:ln>
        </p:spPr>
      </p:cxnSp>
      <p:sp>
        <p:nvSpPr>
          <p:cNvPr id="186" name="Google Shape;186;p5"/>
          <p:cNvSpPr txBox="1"/>
          <p:nvPr/>
        </p:nvSpPr>
        <p:spPr>
          <a:xfrm>
            <a:off x="3173568" y="5249583"/>
            <a:ext cx="6868160" cy="608542"/>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US" sz="3555" u="none" cap="none" strike="noStrike">
                <a:solidFill>
                  <a:srgbClr val="4BD1FB"/>
                </a:solidFill>
                <a:latin typeface="Open Sans ExtraBold"/>
                <a:ea typeface="Open Sans ExtraBold"/>
                <a:cs typeface="Open Sans ExtraBold"/>
                <a:sym typeface="Open Sans ExtraBold"/>
              </a:rPr>
              <a:t>1.2 TRANG THIẾT BỊ SỐ HÓA</a:t>
            </a:r>
            <a:endParaRPr/>
          </a:p>
        </p:txBody>
      </p:sp>
      <p:cxnSp>
        <p:nvCxnSpPr>
          <p:cNvPr id="187" name="Google Shape;187;p5"/>
          <p:cNvCxnSpPr/>
          <p:nvPr/>
        </p:nvCxnSpPr>
        <p:spPr>
          <a:xfrm>
            <a:off x="3573771" y="6492761"/>
            <a:ext cx="6211856" cy="0"/>
          </a:xfrm>
          <a:prstGeom prst="straightConnector1">
            <a:avLst/>
          </a:prstGeom>
          <a:noFill/>
          <a:ln cap="flat" cmpd="sng" w="38100">
            <a:solidFill>
              <a:srgbClr val="145DA0"/>
            </a:solidFill>
            <a:prstDash val="solid"/>
            <a:round/>
            <a:headEnd len="sm" w="sm" type="none"/>
            <a:tailEnd len="sm" w="sm" type="none"/>
          </a:ln>
        </p:spPr>
      </p:cxnSp>
      <p:grpSp>
        <p:nvGrpSpPr>
          <p:cNvPr id="188" name="Google Shape;188;p5"/>
          <p:cNvGrpSpPr/>
          <p:nvPr/>
        </p:nvGrpSpPr>
        <p:grpSpPr>
          <a:xfrm>
            <a:off x="-266850" y="-197827"/>
            <a:ext cx="1097280" cy="1097280"/>
            <a:chOff x="0" y="0"/>
            <a:chExt cx="812800" cy="812800"/>
          </a:xfrm>
        </p:grpSpPr>
        <p:sp>
          <p:nvSpPr>
            <p:cNvPr id="189" name="Google Shape;18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56" name="Shape 1056"/>
        <p:cNvGrpSpPr/>
        <p:nvPr/>
      </p:nvGrpSpPr>
      <p:grpSpPr>
        <a:xfrm>
          <a:off x="0" y="0"/>
          <a:ext cx="0" cy="0"/>
          <a:chOff x="0" y="0"/>
          <a:chExt cx="0" cy="0"/>
        </a:xfrm>
      </p:grpSpPr>
      <p:grpSp>
        <p:nvGrpSpPr>
          <p:cNvPr id="1057" name="Google Shape;1057;p50"/>
          <p:cNvGrpSpPr/>
          <p:nvPr/>
        </p:nvGrpSpPr>
        <p:grpSpPr>
          <a:xfrm rot="10800000">
            <a:off x="60888" y="6583679"/>
            <a:ext cx="9570132" cy="2321337"/>
            <a:chOff x="0" y="0"/>
            <a:chExt cx="12760175" cy="3095116"/>
          </a:xfrm>
        </p:grpSpPr>
        <p:sp>
          <p:nvSpPr>
            <p:cNvPr id="1058" name="Google Shape;1058;p50"/>
            <p:cNvSpPr/>
            <p:nvPr/>
          </p:nvSpPr>
          <p:spPr>
            <a:xfrm>
              <a:off x="0" y="0"/>
              <a:ext cx="2950863" cy="2950863"/>
            </a:xfrm>
            <a:custGeom>
              <a:rect b="b" l="l" r="r" t="t"/>
              <a:pathLst>
                <a:path extrusionOk="0" h="2950863" w="2950863">
                  <a:moveTo>
                    <a:pt x="0" y="0"/>
                  </a:moveTo>
                  <a:lnTo>
                    <a:pt x="2950863" y="0"/>
                  </a:lnTo>
                  <a:lnTo>
                    <a:pt x="2950863" y="2950863"/>
                  </a:lnTo>
                  <a:lnTo>
                    <a:pt x="0" y="2950863"/>
                  </a:lnTo>
                  <a:lnTo>
                    <a:pt x="0" y="0"/>
                  </a:lnTo>
                  <a:close/>
                </a:path>
              </a:pathLst>
            </a:custGeom>
            <a:blipFill rotWithShape="1">
              <a:blip r:embed="rId3">
                <a:alphaModFix/>
              </a:blip>
              <a:stretch>
                <a:fillRect b="0" l="0" r="0" t="0"/>
              </a:stretch>
            </a:blipFill>
            <a:ln>
              <a:noFill/>
            </a:ln>
          </p:spPr>
        </p:sp>
        <p:sp>
          <p:nvSpPr>
            <p:cNvPr id="1059" name="Google Shape;1059;p50"/>
            <p:cNvSpPr/>
            <p:nvPr/>
          </p:nvSpPr>
          <p:spPr>
            <a:xfrm>
              <a:off x="3271180" y="612673"/>
              <a:ext cx="2950863" cy="2338189"/>
            </a:xfrm>
            <a:custGeom>
              <a:rect b="b" l="l" r="r" t="t"/>
              <a:pathLst>
                <a:path extrusionOk="0" h="2338189" w="2950863">
                  <a:moveTo>
                    <a:pt x="0" y="0"/>
                  </a:moveTo>
                  <a:lnTo>
                    <a:pt x="2950863" y="0"/>
                  </a:lnTo>
                  <a:lnTo>
                    <a:pt x="2950863" y="2338190"/>
                  </a:lnTo>
                  <a:lnTo>
                    <a:pt x="0" y="2338190"/>
                  </a:lnTo>
                  <a:lnTo>
                    <a:pt x="0" y="0"/>
                  </a:lnTo>
                  <a:close/>
                </a:path>
              </a:pathLst>
            </a:custGeom>
            <a:blipFill rotWithShape="1">
              <a:blip r:embed="rId3">
                <a:alphaModFix/>
              </a:blip>
              <a:stretch>
                <a:fillRect b="-26200" l="0" r="0" t="0"/>
              </a:stretch>
            </a:blipFill>
            <a:ln>
              <a:noFill/>
            </a:ln>
          </p:spPr>
        </p:sp>
        <p:sp>
          <p:nvSpPr>
            <p:cNvPr id="1060" name="Google Shape;1060;p50"/>
            <p:cNvSpPr/>
            <p:nvPr/>
          </p:nvSpPr>
          <p:spPr>
            <a:xfrm>
              <a:off x="6538132" y="144253"/>
              <a:ext cx="2950863" cy="2950863"/>
            </a:xfrm>
            <a:custGeom>
              <a:rect b="b" l="l" r="r" t="t"/>
              <a:pathLst>
                <a:path extrusionOk="0" h="2950863" w="2950863">
                  <a:moveTo>
                    <a:pt x="0" y="0"/>
                  </a:moveTo>
                  <a:lnTo>
                    <a:pt x="2950862" y="0"/>
                  </a:lnTo>
                  <a:lnTo>
                    <a:pt x="2950862" y="2950862"/>
                  </a:lnTo>
                  <a:lnTo>
                    <a:pt x="0" y="2950862"/>
                  </a:lnTo>
                  <a:lnTo>
                    <a:pt x="0" y="0"/>
                  </a:lnTo>
                  <a:close/>
                </a:path>
              </a:pathLst>
            </a:custGeom>
            <a:blipFill rotWithShape="1">
              <a:blip r:embed="rId3">
                <a:alphaModFix/>
              </a:blip>
              <a:stretch>
                <a:fillRect b="0" l="0" r="0" t="0"/>
              </a:stretch>
            </a:blipFill>
            <a:ln>
              <a:noFill/>
            </a:ln>
          </p:spPr>
        </p:sp>
        <p:sp>
          <p:nvSpPr>
            <p:cNvPr id="1061" name="Google Shape;1061;p50"/>
            <p:cNvSpPr/>
            <p:nvPr/>
          </p:nvSpPr>
          <p:spPr>
            <a:xfrm>
              <a:off x="9809312" y="756926"/>
              <a:ext cx="2950863" cy="2338189"/>
            </a:xfrm>
            <a:custGeom>
              <a:rect b="b" l="l" r="r" t="t"/>
              <a:pathLst>
                <a:path extrusionOk="0" h="2338189" w="2950863">
                  <a:moveTo>
                    <a:pt x="0" y="0"/>
                  </a:moveTo>
                  <a:lnTo>
                    <a:pt x="2950862" y="0"/>
                  </a:lnTo>
                  <a:lnTo>
                    <a:pt x="2950862" y="2338189"/>
                  </a:lnTo>
                  <a:lnTo>
                    <a:pt x="0" y="2338189"/>
                  </a:lnTo>
                  <a:lnTo>
                    <a:pt x="0" y="0"/>
                  </a:lnTo>
                  <a:close/>
                </a:path>
              </a:pathLst>
            </a:custGeom>
            <a:blipFill rotWithShape="1">
              <a:blip r:embed="rId3">
                <a:alphaModFix/>
              </a:blip>
              <a:stretch>
                <a:fillRect b="-26200" l="0" r="0" t="0"/>
              </a:stretch>
            </a:blipFill>
            <a:ln>
              <a:noFill/>
            </a:ln>
          </p:spPr>
        </p:sp>
      </p:grpSp>
      <p:sp>
        <p:nvSpPr>
          <p:cNvPr id="1062" name="Google Shape;1062;p50"/>
          <p:cNvSpPr/>
          <p:nvPr/>
        </p:nvSpPr>
        <p:spPr>
          <a:xfrm rot="6150721">
            <a:off x="5997461" y="3256565"/>
            <a:ext cx="9631859" cy="802070"/>
          </a:xfrm>
          <a:custGeom>
            <a:rect b="b" l="l" r="r" t="t"/>
            <a:pathLst>
              <a:path extrusionOk="0" h="802070" w="9631859">
                <a:moveTo>
                  <a:pt x="0" y="0"/>
                </a:moveTo>
                <a:lnTo>
                  <a:pt x="9631858" y="0"/>
                </a:lnTo>
                <a:lnTo>
                  <a:pt x="9631858" y="802070"/>
                </a:lnTo>
                <a:lnTo>
                  <a:pt x="0" y="802070"/>
                </a:lnTo>
                <a:lnTo>
                  <a:pt x="0" y="0"/>
                </a:lnTo>
                <a:close/>
              </a:path>
            </a:pathLst>
          </a:custGeom>
          <a:blipFill rotWithShape="1">
            <a:blip r:embed="rId4">
              <a:alphaModFix/>
            </a:blip>
            <a:stretch>
              <a:fillRect b="0" l="0" r="0" t="-137163"/>
            </a:stretch>
          </a:blipFill>
          <a:ln>
            <a:noFill/>
          </a:ln>
        </p:spPr>
      </p:sp>
      <p:sp>
        <p:nvSpPr>
          <p:cNvPr id="1063" name="Google Shape;1063;p50"/>
          <p:cNvSpPr/>
          <p:nvPr/>
        </p:nvSpPr>
        <p:spPr>
          <a:xfrm>
            <a:off x="10361284" y="0"/>
            <a:ext cx="4447495" cy="7315200"/>
          </a:xfrm>
          <a:custGeom>
            <a:rect b="b" l="l" r="r" t="t"/>
            <a:pathLst>
              <a:path extrusionOk="0" h="6350000" w="3860673">
                <a:moveTo>
                  <a:pt x="3860673" y="0"/>
                </a:moveTo>
                <a:lnTo>
                  <a:pt x="2341753" y="6350000"/>
                </a:lnTo>
                <a:lnTo>
                  <a:pt x="0" y="6350000"/>
                </a:lnTo>
                <a:lnTo>
                  <a:pt x="1518920" y="0"/>
                </a:lnTo>
                <a:lnTo>
                  <a:pt x="3860673" y="0"/>
                </a:lnTo>
                <a:close/>
              </a:path>
            </a:pathLst>
          </a:custGeom>
          <a:blipFill rotWithShape="1">
            <a:blip r:embed="rId5">
              <a:alphaModFix/>
            </a:blip>
            <a:stretch>
              <a:fillRect b="0" l="-73426" r="-73426" t="0"/>
            </a:stretch>
          </a:blipFill>
          <a:ln>
            <a:noFill/>
          </a:ln>
        </p:spPr>
      </p:sp>
      <p:sp>
        <p:nvSpPr>
          <p:cNvPr id="1064" name="Google Shape;1064;p50"/>
          <p:cNvSpPr/>
          <p:nvPr/>
        </p:nvSpPr>
        <p:spPr>
          <a:xfrm>
            <a:off x="1716229" y="2478988"/>
            <a:ext cx="6258746" cy="4104692"/>
          </a:xfrm>
          <a:custGeom>
            <a:rect b="b" l="l" r="r" t="t"/>
            <a:pathLst>
              <a:path extrusionOk="0" h="16678591" w="25431156">
                <a:moveTo>
                  <a:pt x="0" y="15297604"/>
                </a:moveTo>
                <a:lnTo>
                  <a:pt x="0" y="1380987"/>
                </a:lnTo>
                <a:cubicBezTo>
                  <a:pt x="0" y="617108"/>
                  <a:pt x="529339" y="0"/>
                  <a:pt x="1184575" y="0"/>
                </a:cubicBezTo>
                <a:lnTo>
                  <a:pt x="24246584" y="0"/>
                </a:lnTo>
                <a:cubicBezTo>
                  <a:pt x="24901818" y="0"/>
                  <a:pt x="25431156" y="617108"/>
                  <a:pt x="25431156" y="1380987"/>
                </a:cubicBezTo>
                <a:lnTo>
                  <a:pt x="25431156" y="15294268"/>
                </a:lnTo>
                <a:cubicBezTo>
                  <a:pt x="25431156" y="16058147"/>
                  <a:pt x="24901818" y="16675257"/>
                  <a:pt x="24246584" y="16675257"/>
                </a:cubicBezTo>
                <a:lnTo>
                  <a:pt x="1184575" y="16675257"/>
                </a:lnTo>
                <a:cubicBezTo>
                  <a:pt x="532200" y="16678591"/>
                  <a:pt x="0" y="16061483"/>
                  <a:pt x="0" y="15297604"/>
                </a:cubicBezTo>
                <a:close/>
              </a:path>
            </a:pathLst>
          </a:custGeom>
          <a:blipFill rotWithShape="1">
            <a:blip r:embed="rId6">
              <a:alphaModFix/>
            </a:blip>
            <a:stretch>
              <a:fillRect b="0" l="-2455" r="-245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txBox="1"/>
          <p:nvPr/>
        </p:nvSpPr>
        <p:spPr>
          <a:xfrm>
            <a:off x="459229" y="1468614"/>
            <a:ext cx="8773449" cy="876512"/>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5703" u="none" cap="none" strike="noStrike">
                <a:solidFill>
                  <a:srgbClr val="FFFFFF"/>
                </a:solidFill>
                <a:latin typeface="Open Sans ExtraBold"/>
                <a:ea typeface="Open Sans ExtraBold"/>
                <a:cs typeface="Open Sans ExtraBold"/>
                <a:sym typeface="Open Sans ExtraBold"/>
              </a:rPr>
              <a:t>4.1/ QUẢN TRỊ</a:t>
            </a:r>
            <a:endParaRPr/>
          </a:p>
        </p:txBody>
      </p:sp>
      <p:grpSp>
        <p:nvGrpSpPr>
          <p:cNvPr id="1066" name="Google Shape;1066;p50"/>
          <p:cNvGrpSpPr/>
          <p:nvPr/>
        </p:nvGrpSpPr>
        <p:grpSpPr>
          <a:xfrm>
            <a:off x="-266850" y="-197827"/>
            <a:ext cx="1097280" cy="1097280"/>
            <a:chOff x="0" y="0"/>
            <a:chExt cx="812800" cy="812800"/>
          </a:xfrm>
        </p:grpSpPr>
        <p:sp>
          <p:nvSpPr>
            <p:cNvPr id="1067" name="Google Shape;1067;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50</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072" name="Shape 1072"/>
        <p:cNvGrpSpPr/>
        <p:nvPr/>
      </p:nvGrpSpPr>
      <p:grpSpPr>
        <a:xfrm>
          <a:off x="0" y="0"/>
          <a:ext cx="0" cy="0"/>
          <a:chOff x="0" y="0"/>
          <a:chExt cx="0" cy="0"/>
        </a:xfrm>
      </p:grpSpPr>
      <p:grpSp>
        <p:nvGrpSpPr>
          <p:cNvPr id="1073" name="Google Shape;1073;p51"/>
          <p:cNvGrpSpPr/>
          <p:nvPr/>
        </p:nvGrpSpPr>
        <p:grpSpPr>
          <a:xfrm>
            <a:off x="-1252998" y="6569336"/>
            <a:ext cx="15517147" cy="745864"/>
            <a:chOff x="0" y="-28575"/>
            <a:chExt cx="6110362" cy="293707"/>
          </a:xfrm>
        </p:grpSpPr>
        <p:sp>
          <p:nvSpPr>
            <p:cNvPr id="1074" name="Google Shape;1074;p51"/>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075" name="Google Shape;1075;p51"/>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6" name="Google Shape;1076;p51"/>
          <p:cNvGrpSpPr/>
          <p:nvPr/>
        </p:nvGrpSpPr>
        <p:grpSpPr>
          <a:xfrm>
            <a:off x="-1252998" y="-652886"/>
            <a:ext cx="15517147" cy="1326184"/>
            <a:chOff x="0" y="-28575"/>
            <a:chExt cx="6110362" cy="522226"/>
          </a:xfrm>
        </p:grpSpPr>
        <p:sp>
          <p:nvSpPr>
            <p:cNvPr id="1077" name="Google Shape;1077;p51"/>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078" name="Google Shape;1078;p51"/>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9" name="Google Shape;1079;p51"/>
          <p:cNvSpPr txBox="1"/>
          <p:nvPr/>
        </p:nvSpPr>
        <p:spPr>
          <a:xfrm>
            <a:off x="223560" y="1675260"/>
            <a:ext cx="8751105" cy="4165812"/>
          </a:xfrm>
          <a:prstGeom prst="rect">
            <a:avLst/>
          </a:prstGeom>
          <a:noFill/>
          <a:ln>
            <a:noFill/>
          </a:ln>
        </p:spPr>
        <p:txBody>
          <a:bodyPr anchorCtr="0" anchor="t" bIns="0" lIns="0" spcFirstLastPara="1" rIns="0" wrap="square" tIns="0">
            <a:spAutoFit/>
          </a:bodyPr>
          <a:lstStyle/>
          <a:p>
            <a:pPr indent="-230293" lvl="1" marL="460587" marR="0" rtl="0" algn="l">
              <a:lnSpc>
                <a:spcPct val="139990"/>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ISO 50001:2011:</a:t>
            </a:r>
            <a:r>
              <a:rPr b="0" i="0" lang="en-US" sz="2133" u="none" cap="none" strike="noStrike">
                <a:solidFill>
                  <a:srgbClr val="145DA0"/>
                </a:solidFill>
                <a:latin typeface="Rokkitt"/>
                <a:ea typeface="Rokkitt"/>
                <a:cs typeface="Rokkitt"/>
                <a:sym typeface="Rokkitt"/>
              </a:rPr>
              <a:t> giúp tiết kiệm năng lượng và giảm thiểu tác động môi trường.</a:t>
            </a:r>
            <a:endParaRPr/>
          </a:p>
          <a:p>
            <a:pPr indent="-230293" lvl="1" marL="460587" marR="0" rtl="0" algn="l">
              <a:lnSpc>
                <a:spcPct val="139990"/>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ITIL:</a:t>
            </a:r>
            <a:r>
              <a:rPr b="0" i="0" lang="en-US" sz="2133" u="none" cap="none" strike="noStrike">
                <a:solidFill>
                  <a:srgbClr val="145DA0"/>
                </a:solidFill>
                <a:latin typeface="Rokkitt"/>
                <a:ea typeface="Rokkitt"/>
                <a:cs typeface="Rokkitt"/>
                <a:sym typeface="Rokkitt"/>
              </a:rPr>
              <a:t> cung cấp khuôn khổ quản lý dịch vụ IT, giúp tối ưu quy trình và cải thiện chất lượng dịch vụ.</a:t>
            </a:r>
            <a:endParaRPr/>
          </a:p>
          <a:p>
            <a:pPr indent="-230293" lvl="1" marL="460587" marR="0" rtl="0" algn="l">
              <a:lnSpc>
                <a:spcPct val="139990"/>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ISO 9001:2008</a:t>
            </a:r>
            <a:r>
              <a:rPr b="0" i="0" lang="en-US" sz="2133" u="none" cap="none" strike="noStrike">
                <a:solidFill>
                  <a:srgbClr val="145DA0"/>
                </a:solidFill>
                <a:latin typeface="Rokkitt"/>
                <a:ea typeface="Rokkitt"/>
                <a:cs typeface="Rokkitt"/>
                <a:sym typeface="Rokkitt"/>
              </a:rPr>
              <a:t> đảm bảo sự nhất quán trong chất lượng sản phẩm và dịch vụ, nâng cao sự hài lòng của khách hàng.</a:t>
            </a:r>
            <a:endParaRPr/>
          </a:p>
          <a:p>
            <a:pPr indent="-230293" lvl="1" marL="460587" marR="0" rtl="0" algn="l">
              <a:lnSpc>
                <a:spcPct val="139990"/>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Hệ thống DCIM: </a:t>
            </a:r>
            <a:r>
              <a:rPr b="0" i="0" lang="en-US" sz="2133" u="none" cap="none" strike="noStrike">
                <a:solidFill>
                  <a:srgbClr val="145DA0"/>
                </a:solidFill>
                <a:latin typeface="Rokkitt"/>
                <a:ea typeface="Rokkitt"/>
                <a:cs typeface="Rokkitt"/>
                <a:sym typeface="Rokkitt"/>
              </a:rPr>
              <a:t>tối ưu hóa việc sử dụng năng lượng và quản lý hạ tầng dữ liệu.</a:t>
            </a:r>
            <a:endParaRPr/>
          </a:p>
          <a:p>
            <a:pPr indent="-230293" lvl="1" marL="460587" marR="0" rtl="0" algn="l">
              <a:lnSpc>
                <a:spcPct val="139990"/>
              </a:lnSpc>
              <a:spcBef>
                <a:spcPts val="0"/>
              </a:spcBef>
              <a:spcAft>
                <a:spcPts val="0"/>
              </a:spcAft>
              <a:buClr>
                <a:srgbClr val="145DA0"/>
              </a:buClr>
              <a:buSzPts val="2133"/>
              <a:buFont typeface="Arial"/>
              <a:buChar char="•"/>
            </a:pPr>
            <a:r>
              <a:rPr b="1" i="0" lang="en-US" sz="2133" u="none" cap="none" strike="noStrike">
                <a:solidFill>
                  <a:srgbClr val="145DA0"/>
                </a:solidFill>
                <a:latin typeface="Rokkitt"/>
                <a:ea typeface="Rokkitt"/>
                <a:cs typeface="Rokkitt"/>
                <a:sym typeface="Rokkitt"/>
              </a:rPr>
              <a:t>Hệ thống giám sát UPS và FM200:</a:t>
            </a:r>
            <a:r>
              <a:rPr b="0" i="0" lang="en-US" sz="2133" u="none" cap="none" strike="noStrike">
                <a:solidFill>
                  <a:srgbClr val="145DA0"/>
                </a:solidFill>
                <a:latin typeface="Rokkitt"/>
                <a:ea typeface="Rokkitt"/>
                <a:cs typeface="Rokkitt"/>
                <a:sym typeface="Rokkitt"/>
              </a:rPr>
              <a:t> cung cấp an toàn và ổn định cho cơ sở hạ tầng và nguồn điện.</a:t>
            </a:r>
            <a:endParaRPr/>
          </a:p>
          <a:p>
            <a:pPr indent="0" lvl="0" marL="0" marR="0" rtl="0" algn="l">
              <a:lnSpc>
                <a:spcPct val="139990"/>
              </a:lnSpc>
              <a:spcBef>
                <a:spcPts val="0"/>
              </a:spcBef>
              <a:spcAft>
                <a:spcPts val="0"/>
              </a:spcAft>
              <a:buNone/>
            </a:pPr>
            <a:r>
              <a:t/>
            </a:r>
            <a:endParaRPr b="0" i="0" sz="2133" u="none" cap="none" strike="noStrike">
              <a:solidFill>
                <a:srgbClr val="145DA0"/>
              </a:solidFill>
              <a:latin typeface="Rokkitt"/>
              <a:ea typeface="Rokkitt"/>
              <a:cs typeface="Rokkitt"/>
              <a:sym typeface="Rokkitt"/>
            </a:endParaRPr>
          </a:p>
        </p:txBody>
      </p:sp>
      <p:sp>
        <p:nvSpPr>
          <p:cNvPr id="1080" name="Google Shape;1080;p51"/>
          <p:cNvSpPr/>
          <p:nvPr/>
        </p:nvSpPr>
        <p:spPr>
          <a:xfrm>
            <a:off x="9103446" y="1545377"/>
            <a:ext cx="3606852" cy="4473204"/>
          </a:xfrm>
          <a:custGeom>
            <a:rect b="b" l="l" r="r" t="t"/>
            <a:pathLst>
              <a:path extrusionOk="0" h="4473204" w="3606852">
                <a:moveTo>
                  <a:pt x="0" y="0"/>
                </a:moveTo>
                <a:lnTo>
                  <a:pt x="3606852" y="0"/>
                </a:lnTo>
                <a:lnTo>
                  <a:pt x="3606852" y="4473204"/>
                </a:lnTo>
                <a:lnTo>
                  <a:pt x="0" y="4473204"/>
                </a:lnTo>
                <a:lnTo>
                  <a:pt x="0" y="0"/>
                </a:lnTo>
                <a:close/>
              </a:path>
            </a:pathLst>
          </a:custGeom>
          <a:blipFill rotWithShape="1">
            <a:blip r:embed="rId3">
              <a:alphaModFix/>
            </a:blip>
            <a:stretch>
              <a:fillRect b="0" l="0" r="0" t="0"/>
            </a:stretch>
          </a:blipFill>
          <a:ln>
            <a:noFill/>
          </a:ln>
        </p:spPr>
      </p:sp>
      <p:sp>
        <p:nvSpPr>
          <p:cNvPr id="1081" name="Google Shape;1081;p51"/>
          <p:cNvSpPr txBox="1"/>
          <p:nvPr/>
        </p:nvSpPr>
        <p:spPr>
          <a:xfrm>
            <a:off x="734695" y="674370"/>
            <a:ext cx="4619823"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a/ Ưu điểm</a:t>
            </a:r>
            <a:endParaRPr/>
          </a:p>
        </p:txBody>
      </p:sp>
      <p:grpSp>
        <p:nvGrpSpPr>
          <p:cNvPr id="1082" name="Google Shape;1082;p51"/>
          <p:cNvGrpSpPr/>
          <p:nvPr/>
        </p:nvGrpSpPr>
        <p:grpSpPr>
          <a:xfrm>
            <a:off x="-266850" y="-197827"/>
            <a:ext cx="1097280" cy="1097280"/>
            <a:chOff x="0" y="0"/>
            <a:chExt cx="812800" cy="812800"/>
          </a:xfrm>
        </p:grpSpPr>
        <p:sp>
          <p:nvSpPr>
            <p:cNvPr id="1083" name="Google Shape;1083;p5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1"/>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51</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088" name="Shape 1088"/>
        <p:cNvGrpSpPr/>
        <p:nvPr/>
      </p:nvGrpSpPr>
      <p:grpSpPr>
        <a:xfrm>
          <a:off x="0" y="0"/>
          <a:ext cx="0" cy="0"/>
          <a:chOff x="0" y="0"/>
          <a:chExt cx="0" cy="0"/>
        </a:xfrm>
      </p:grpSpPr>
      <p:grpSp>
        <p:nvGrpSpPr>
          <p:cNvPr id="1089" name="Google Shape;1089;p52"/>
          <p:cNvGrpSpPr/>
          <p:nvPr/>
        </p:nvGrpSpPr>
        <p:grpSpPr>
          <a:xfrm>
            <a:off x="-1252998" y="6569336"/>
            <a:ext cx="15517147" cy="745864"/>
            <a:chOff x="0" y="-28575"/>
            <a:chExt cx="6110362" cy="293707"/>
          </a:xfrm>
        </p:grpSpPr>
        <p:sp>
          <p:nvSpPr>
            <p:cNvPr id="1090" name="Google Shape;1090;p52"/>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091" name="Google Shape;1091;p52"/>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2" name="Google Shape;1092;p52"/>
          <p:cNvGrpSpPr/>
          <p:nvPr/>
        </p:nvGrpSpPr>
        <p:grpSpPr>
          <a:xfrm>
            <a:off x="-1252998" y="-652886"/>
            <a:ext cx="15517147" cy="1326184"/>
            <a:chOff x="0" y="-28575"/>
            <a:chExt cx="6110362" cy="522226"/>
          </a:xfrm>
        </p:grpSpPr>
        <p:sp>
          <p:nvSpPr>
            <p:cNvPr id="1093" name="Google Shape;1093;p52"/>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094" name="Google Shape;1094;p52"/>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5" name="Google Shape;1095;p52"/>
          <p:cNvGrpSpPr/>
          <p:nvPr/>
        </p:nvGrpSpPr>
        <p:grpSpPr>
          <a:xfrm>
            <a:off x="9337481" y="2410144"/>
            <a:ext cx="2946503" cy="2859951"/>
            <a:chOff x="-23042" y="66269"/>
            <a:chExt cx="6542159" cy="6349987"/>
          </a:xfrm>
        </p:grpSpPr>
        <p:sp>
          <p:nvSpPr>
            <p:cNvPr id="1096" name="Google Shape;1096;p5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3933" l="222" r="222" t="-39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52"/>
          <p:cNvSpPr txBox="1"/>
          <p:nvPr/>
        </p:nvSpPr>
        <p:spPr>
          <a:xfrm>
            <a:off x="734695" y="2202891"/>
            <a:ext cx="7725127" cy="2833218"/>
          </a:xfrm>
          <a:prstGeom prst="rect">
            <a:avLst/>
          </a:prstGeom>
          <a:noFill/>
          <a:ln>
            <a:noFill/>
          </a:ln>
        </p:spPr>
        <p:txBody>
          <a:bodyPr anchorCtr="0" anchor="t" bIns="0" lIns="0" spcFirstLastPara="1" rIns="0" wrap="square" tIns="0">
            <a:spAutoFit/>
          </a:bodyPr>
          <a:lstStyle/>
          <a:p>
            <a:pPr indent="-276351" lvl="1" marL="552702" marR="0" rtl="0" algn="just">
              <a:lnSpc>
                <a:spcPct val="147049"/>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Việc </a:t>
            </a:r>
            <a:r>
              <a:rPr b="1" i="0" lang="en-US" sz="2559" u="none" cap="none" strike="noStrike">
                <a:solidFill>
                  <a:srgbClr val="145DA0"/>
                </a:solidFill>
                <a:latin typeface="Rokkitt"/>
                <a:ea typeface="Rokkitt"/>
                <a:cs typeface="Rokkitt"/>
                <a:sym typeface="Rokkitt"/>
              </a:rPr>
              <a:t>tuân thủ nhiều tiêu chuẩn</a:t>
            </a:r>
            <a:r>
              <a:rPr b="0" i="0" lang="en-US" sz="2559" u="none" cap="none" strike="noStrike">
                <a:solidFill>
                  <a:srgbClr val="145DA0"/>
                </a:solidFill>
                <a:latin typeface="Rokkitt"/>
                <a:ea typeface="Rokkitt"/>
                <a:cs typeface="Rokkitt"/>
                <a:sym typeface="Rokkitt"/>
              </a:rPr>
              <a:t> có thể dẫn đến quy trình phức tạp và chi phí quản lý cao.</a:t>
            </a:r>
            <a:endParaRPr/>
          </a:p>
          <a:p>
            <a:pPr indent="-276351" lvl="1" marL="552702" marR="0" rtl="0" algn="just">
              <a:lnSpc>
                <a:spcPct val="147049"/>
              </a:lnSpc>
              <a:spcBef>
                <a:spcPts val="0"/>
              </a:spcBef>
              <a:spcAft>
                <a:spcPts val="0"/>
              </a:spcAft>
              <a:buClr>
                <a:srgbClr val="145DA0"/>
              </a:buClr>
              <a:buSzPts val="2559"/>
              <a:buFont typeface="Arial"/>
              <a:buChar char="•"/>
            </a:pPr>
            <a:r>
              <a:rPr b="1" i="0" lang="en-US" sz="2559" u="none" cap="none" strike="noStrike">
                <a:solidFill>
                  <a:srgbClr val="145DA0"/>
                </a:solidFill>
                <a:latin typeface="Rokkitt"/>
                <a:ea typeface="Rokkitt"/>
                <a:cs typeface="Rokkitt"/>
                <a:sym typeface="Rokkitt"/>
              </a:rPr>
              <a:t>Cần có đầu tư</a:t>
            </a:r>
            <a:r>
              <a:rPr b="0" i="0" lang="en-US" sz="2559" u="none" cap="none" strike="noStrike">
                <a:solidFill>
                  <a:srgbClr val="145DA0"/>
                </a:solidFill>
                <a:latin typeface="Rokkitt"/>
                <a:ea typeface="Rokkitt"/>
                <a:cs typeface="Rokkitt"/>
                <a:sym typeface="Rokkitt"/>
              </a:rPr>
              <a:t> ban đầu lớn cho việc thiết lập và bảo trì các hệ thống giám sát và quản lý này.</a:t>
            </a:r>
            <a:endParaRPr/>
          </a:p>
          <a:p>
            <a:pPr indent="-276351" lvl="1" marL="552702" marR="0" rtl="0" algn="just">
              <a:lnSpc>
                <a:spcPct val="147049"/>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Cần </a:t>
            </a:r>
            <a:r>
              <a:rPr b="1" i="0" lang="en-US" sz="2559" u="none" cap="none" strike="noStrike">
                <a:solidFill>
                  <a:srgbClr val="145DA0"/>
                </a:solidFill>
                <a:latin typeface="Rokkitt"/>
                <a:ea typeface="Rokkitt"/>
                <a:cs typeface="Rokkitt"/>
                <a:sym typeface="Rokkitt"/>
              </a:rPr>
              <a:t>nhân sự </a:t>
            </a:r>
            <a:r>
              <a:rPr b="0" i="0" lang="en-US" sz="2559" u="none" cap="none" strike="noStrike">
                <a:solidFill>
                  <a:srgbClr val="145DA0"/>
                </a:solidFill>
                <a:latin typeface="Rokkitt"/>
                <a:ea typeface="Rokkitt"/>
                <a:cs typeface="Rokkitt"/>
                <a:sym typeface="Rokkitt"/>
              </a:rPr>
              <a:t>có trình độ </a:t>
            </a:r>
            <a:r>
              <a:rPr b="1" i="0" lang="en-US" sz="2559" u="none" cap="none" strike="noStrike">
                <a:solidFill>
                  <a:srgbClr val="145DA0"/>
                </a:solidFill>
                <a:latin typeface="Rokkitt"/>
                <a:ea typeface="Rokkitt"/>
                <a:cs typeface="Rokkitt"/>
                <a:sym typeface="Rokkitt"/>
              </a:rPr>
              <a:t>chuyên môn cao</a:t>
            </a:r>
            <a:r>
              <a:rPr b="0" i="0" lang="en-US" sz="2559" u="none" cap="none" strike="noStrike">
                <a:solidFill>
                  <a:srgbClr val="145DA0"/>
                </a:solidFill>
                <a:latin typeface="Rokkitt"/>
                <a:ea typeface="Rokkitt"/>
                <a:cs typeface="Rokkitt"/>
                <a:sym typeface="Rokkitt"/>
              </a:rPr>
              <a:t> để quản lý và vận hành hệ thống tuân thủ các tiêu chuẩn này.</a:t>
            </a:r>
            <a:endParaRPr/>
          </a:p>
        </p:txBody>
      </p:sp>
      <p:sp>
        <p:nvSpPr>
          <p:cNvPr id="1099" name="Google Shape;1099;p52"/>
          <p:cNvSpPr txBox="1"/>
          <p:nvPr/>
        </p:nvSpPr>
        <p:spPr>
          <a:xfrm>
            <a:off x="734695" y="842303"/>
            <a:ext cx="4619823" cy="4861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844" u="none" cap="none" strike="noStrike">
                <a:solidFill>
                  <a:srgbClr val="145DA0"/>
                </a:solidFill>
                <a:latin typeface="Rokkitt"/>
                <a:ea typeface="Rokkitt"/>
                <a:cs typeface="Rokkitt"/>
                <a:sym typeface="Rokkitt"/>
              </a:rPr>
              <a:t>b/ Nhược điểm</a:t>
            </a:r>
            <a:endParaRPr/>
          </a:p>
        </p:txBody>
      </p:sp>
      <p:grpSp>
        <p:nvGrpSpPr>
          <p:cNvPr id="1100" name="Google Shape;1100;p52"/>
          <p:cNvGrpSpPr/>
          <p:nvPr/>
        </p:nvGrpSpPr>
        <p:grpSpPr>
          <a:xfrm>
            <a:off x="-266850" y="-197827"/>
            <a:ext cx="1097280" cy="1097280"/>
            <a:chOff x="0" y="0"/>
            <a:chExt cx="812800" cy="812800"/>
          </a:xfrm>
        </p:grpSpPr>
        <p:sp>
          <p:nvSpPr>
            <p:cNvPr id="1101" name="Google Shape;1101;p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52</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106" name="Shape 1106"/>
        <p:cNvGrpSpPr/>
        <p:nvPr/>
      </p:nvGrpSpPr>
      <p:grpSpPr>
        <a:xfrm>
          <a:off x="0" y="0"/>
          <a:ext cx="0" cy="0"/>
          <a:chOff x="0" y="0"/>
          <a:chExt cx="0" cy="0"/>
        </a:xfrm>
      </p:grpSpPr>
      <p:grpSp>
        <p:nvGrpSpPr>
          <p:cNvPr id="1107" name="Google Shape;1107;p53"/>
          <p:cNvGrpSpPr/>
          <p:nvPr/>
        </p:nvGrpSpPr>
        <p:grpSpPr>
          <a:xfrm>
            <a:off x="-1252998" y="6569336"/>
            <a:ext cx="15517147" cy="745864"/>
            <a:chOff x="0" y="-28575"/>
            <a:chExt cx="6110362" cy="293707"/>
          </a:xfrm>
        </p:grpSpPr>
        <p:sp>
          <p:nvSpPr>
            <p:cNvPr id="1108" name="Google Shape;1108;p53"/>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109" name="Google Shape;1109;p53"/>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0" name="Google Shape;1110;p53"/>
          <p:cNvGrpSpPr/>
          <p:nvPr/>
        </p:nvGrpSpPr>
        <p:grpSpPr>
          <a:xfrm>
            <a:off x="-1252998" y="-652886"/>
            <a:ext cx="15517147" cy="1326184"/>
            <a:chOff x="0" y="-28575"/>
            <a:chExt cx="6110362" cy="522226"/>
          </a:xfrm>
        </p:grpSpPr>
        <p:sp>
          <p:nvSpPr>
            <p:cNvPr id="1111" name="Google Shape;1111;p53"/>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112" name="Google Shape;1112;p53"/>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3" name="Google Shape;1113;p53"/>
          <p:cNvSpPr txBox="1"/>
          <p:nvPr/>
        </p:nvSpPr>
        <p:spPr>
          <a:xfrm>
            <a:off x="734695" y="1834402"/>
            <a:ext cx="8962269" cy="4076446"/>
          </a:xfrm>
          <a:prstGeom prst="rect">
            <a:avLst/>
          </a:prstGeom>
          <a:noFill/>
          <a:ln>
            <a:noFill/>
          </a:ln>
        </p:spPr>
        <p:txBody>
          <a:bodyPr anchorCtr="0" anchor="t" bIns="0" lIns="0" spcFirstLastPara="1" rIns="0" wrap="square" tIns="0">
            <a:spAutoFit/>
          </a:bodyPr>
          <a:lstStyle/>
          <a:p>
            <a:pPr indent="-276351" lvl="1" marL="552702" marR="0" rtl="0" algn="just">
              <a:lnSpc>
                <a:spcPct val="140015"/>
              </a:lnSpc>
              <a:spcBef>
                <a:spcPts val="0"/>
              </a:spcBef>
              <a:spcAft>
                <a:spcPts val="0"/>
              </a:spcAft>
              <a:buClr>
                <a:srgbClr val="145DA0"/>
              </a:buClr>
              <a:buSzPts val="2559"/>
              <a:buFont typeface="Arial"/>
              <a:buChar char="•"/>
            </a:pPr>
            <a:r>
              <a:rPr b="1" i="0" lang="en-US" sz="2559" u="none" cap="none" strike="noStrike">
                <a:solidFill>
                  <a:srgbClr val="145DA0"/>
                </a:solidFill>
                <a:latin typeface="Rokkitt"/>
                <a:ea typeface="Rokkitt"/>
                <a:cs typeface="Rokkitt"/>
                <a:sym typeface="Rokkitt"/>
              </a:rPr>
              <a:t>Thuê</a:t>
            </a:r>
            <a:r>
              <a:rPr b="0" i="0" lang="en-US" sz="2559" u="none" cap="none" strike="noStrike">
                <a:solidFill>
                  <a:srgbClr val="145DA0"/>
                </a:solidFill>
                <a:latin typeface="Rokkitt"/>
                <a:ea typeface="Rokkitt"/>
                <a:cs typeface="Rokkitt"/>
                <a:sym typeface="Rokkitt"/>
              </a:rPr>
              <a:t> các </a:t>
            </a:r>
            <a:r>
              <a:rPr b="1" i="0" lang="en-US" sz="2559" u="none" cap="none" strike="noStrike">
                <a:solidFill>
                  <a:srgbClr val="145DA0"/>
                </a:solidFill>
                <a:latin typeface="Rokkitt"/>
                <a:ea typeface="Rokkitt"/>
                <a:cs typeface="Rokkitt"/>
                <a:sym typeface="Rokkitt"/>
              </a:rPr>
              <a:t>chuyên gia</a:t>
            </a:r>
            <a:r>
              <a:rPr b="0" i="0" lang="en-US" sz="2559" u="none" cap="none" strike="noStrike">
                <a:solidFill>
                  <a:srgbClr val="145DA0"/>
                </a:solidFill>
                <a:latin typeface="Rokkitt"/>
                <a:ea typeface="Rokkitt"/>
                <a:cs typeface="Rokkitt"/>
                <a:sym typeface="Rokkitt"/>
              </a:rPr>
              <a:t> </a:t>
            </a:r>
            <a:r>
              <a:rPr b="1" i="0" lang="en-US" sz="2559" u="none" cap="none" strike="noStrike">
                <a:solidFill>
                  <a:srgbClr val="145DA0"/>
                </a:solidFill>
                <a:latin typeface="Rokkitt"/>
                <a:ea typeface="Rokkitt"/>
                <a:cs typeface="Rokkitt"/>
                <a:sym typeface="Rokkitt"/>
              </a:rPr>
              <a:t>tư vấn</a:t>
            </a:r>
            <a:r>
              <a:rPr b="0" i="0" lang="en-US" sz="2559" u="none" cap="none" strike="noStrike">
                <a:solidFill>
                  <a:srgbClr val="145DA0"/>
                </a:solidFill>
                <a:latin typeface="Rokkitt"/>
                <a:ea typeface="Rokkitt"/>
                <a:cs typeface="Rokkitt"/>
                <a:sym typeface="Rokkitt"/>
              </a:rPr>
              <a:t> để phát triển và thực thi các tiêu chuẩn quản lý chất lượng và năng lượng một cách hiệu quả.</a:t>
            </a:r>
            <a:endParaRPr/>
          </a:p>
          <a:p>
            <a:pPr indent="-276351" lvl="1" marL="552702" marR="0" rtl="0" algn="just">
              <a:lnSpc>
                <a:spcPct val="140015"/>
              </a:lnSpc>
              <a:spcBef>
                <a:spcPts val="0"/>
              </a:spcBef>
              <a:spcAft>
                <a:spcPts val="0"/>
              </a:spcAft>
              <a:buClr>
                <a:srgbClr val="145DA0"/>
              </a:buClr>
              <a:buSzPts val="2559"/>
              <a:buFont typeface="Arial"/>
              <a:buChar char="•"/>
            </a:pPr>
            <a:r>
              <a:rPr b="1" i="0" lang="en-US" sz="2559" u="none" cap="none" strike="noStrike">
                <a:solidFill>
                  <a:srgbClr val="145DA0"/>
                </a:solidFill>
                <a:latin typeface="Rokkitt"/>
                <a:ea typeface="Rokkitt"/>
                <a:cs typeface="Rokkitt"/>
                <a:sym typeface="Rokkitt"/>
              </a:rPr>
              <a:t>Sử dụng</a:t>
            </a:r>
            <a:r>
              <a:rPr b="0" i="0" lang="en-US" sz="2559" u="none" cap="none" strike="noStrike">
                <a:solidFill>
                  <a:srgbClr val="145DA0"/>
                </a:solidFill>
                <a:latin typeface="Rokkitt"/>
                <a:ea typeface="Rokkitt"/>
                <a:cs typeface="Rokkitt"/>
                <a:sym typeface="Rokkitt"/>
              </a:rPr>
              <a:t> phần mềm và công nghệ để </a:t>
            </a:r>
            <a:r>
              <a:rPr b="1" i="0" lang="en-US" sz="2559" u="none" cap="none" strike="noStrike">
                <a:solidFill>
                  <a:srgbClr val="145DA0"/>
                </a:solidFill>
                <a:latin typeface="Rokkitt"/>
                <a:ea typeface="Rokkitt"/>
                <a:cs typeface="Rokkitt"/>
                <a:sym typeface="Rokkitt"/>
              </a:rPr>
              <a:t>tự động</a:t>
            </a:r>
            <a:r>
              <a:rPr b="0" i="0" lang="en-US" sz="2559" u="none" cap="none" strike="noStrike">
                <a:solidFill>
                  <a:srgbClr val="145DA0"/>
                </a:solidFill>
                <a:latin typeface="Rokkitt"/>
                <a:ea typeface="Rokkitt"/>
                <a:cs typeface="Rokkitt"/>
                <a:sym typeface="Rokkitt"/>
              </a:rPr>
              <a:t> </a:t>
            </a:r>
            <a:r>
              <a:rPr b="1" i="0" lang="en-US" sz="2559" u="none" cap="none" strike="noStrike">
                <a:solidFill>
                  <a:srgbClr val="145DA0"/>
                </a:solidFill>
                <a:latin typeface="Rokkitt"/>
                <a:ea typeface="Rokkitt"/>
                <a:cs typeface="Rokkitt"/>
                <a:sym typeface="Rokkitt"/>
              </a:rPr>
              <a:t>hóa</a:t>
            </a:r>
            <a:r>
              <a:rPr b="0" i="0" lang="en-US" sz="2559" u="none" cap="none" strike="noStrike">
                <a:solidFill>
                  <a:srgbClr val="145DA0"/>
                </a:solidFill>
                <a:latin typeface="Rokkitt"/>
                <a:ea typeface="Rokkitt"/>
                <a:cs typeface="Rokkitt"/>
                <a:sym typeface="Rokkitt"/>
              </a:rPr>
              <a:t> các quy trình, giúp giảm chi phí và sai sót.</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Thực hiện </a:t>
            </a:r>
            <a:r>
              <a:rPr b="1" i="0" lang="en-US" sz="2559" u="none" cap="none" strike="noStrike">
                <a:solidFill>
                  <a:srgbClr val="145DA0"/>
                </a:solidFill>
                <a:latin typeface="Rokkitt"/>
                <a:ea typeface="Rokkitt"/>
                <a:cs typeface="Rokkitt"/>
                <a:sym typeface="Rokkitt"/>
              </a:rPr>
              <a:t>đánh giá</a:t>
            </a:r>
            <a:r>
              <a:rPr b="0" i="0" lang="en-US" sz="2559" u="none" cap="none" strike="noStrike">
                <a:solidFill>
                  <a:srgbClr val="145DA0"/>
                </a:solidFill>
                <a:latin typeface="Rokkitt"/>
                <a:ea typeface="Rokkitt"/>
                <a:cs typeface="Rokkitt"/>
                <a:sym typeface="Rokkitt"/>
              </a:rPr>
              <a:t> </a:t>
            </a:r>
            <a:r>
              <a:rPr b="1" i="0" lang="en-US" sz="2559" u="none" cap="none" strike="noStrike">
                <a:solidFill>
                  <a:srgbClr val="145DA0"/>
                </a:solidFill>
                <a:latin typeface="Rokkitt"/>
                <a:ea typeface="Rokkitt"/>
                <a:cs typeface="Rokkitt"/>
                <a:sym typeface="Rokkitt"/>
              </a:rPr>
              <a:t>rủi ro định kỳ</a:t>
            </a:r>
            <a:r>
              <a:rPr b="0" i="0" lang="en-US" sz="2559" u="none" cap="none" strike="noStrike">
                <a:solidFill>
                  <a:srgbClr val="145DA0"/>
                </a:solidFill>
                <a:latin typeface="Rokkitt"/>
                <a:ea typeface="Rokkitt"/>
                <a:cs typeface="Rokkitt"/>
                <a:sym typeface="Rokkitt"/>
              </a:rPr>
              <a:t> để xác định và giảm thiểu những nguy cơ tiềm ẩn trong quản lý và vận hành.</a:t>
            </a:r>
            <a:endParaRPr/>
          </a:p>
          <a:p>
            <a:pPr indent="-276351" lvl="1" marL="552702" marR="0" rtl="0" algn="just">
              <a:lnSpc>
                <a:spcPct val="140015"/>
              </a:lnSpc>
              <a:spcBef>
                <a:spcPts val="0"/>
              </a:spcBef>
              <a:spcAft>
                <a:spcPts val="0"/>
              </a:spcAft>
              <a:buClr>
                <a:srgbClr val="145DA0"/>
              </a:buClr>
              <a:buSzPts val="2559"/>
              <a:buFont typeface="Arial"/>
              <a:buChar char="•"/>
            </a:pPr>
            <a:r>
              <a:rPr b="0" i="0" lang="en-US" sz="2559" u="none" cap="none" strike="noStrike">
                <a:solidFill>
                  <a:srgbClr val="145DA0"/>
                </a:solidFill>
                <a:latin typeface="Rokkitt"/>
                <a:ea typeface="Rokkitt"/>
                <a:cs typeface="Rokkitt"/>
                <a:sym typeface="Rokkitt"/>
              </a:rPr>
              <a:t>Liên tục </a:t>
            </a:r>
            <a:r>
              <a:rPr b="1" i="0" lang="en-US" sz="2559" u="none" cap="none" strike="noStrike">
                <a:solidFill>
                  <a:srgbClr val="145DA0"/>
                </a:solidFill>
                <a:latin typeface="Rokkitt"/>
                <a:ea typeface="Rokkitt"/>
                <a:cs typeface="Rokkitt"/>
                <a:sym typeface="Rokkitt"/>
              </a:rPr>
              <a:t>nâng cao</a:t>
            </a:r>
            <a:r>
              <a:rPr b="0" i="0" lang="en-US" sz="2559" u="none" cap="none" strike="noStrike">
                <a:solidFill>
                  <a:srgbClr val="145DA0"/>
                </a:solidFill>
                <a:latin typeface="Rokkitt"/>
                <a:ea typeface="Rokkitt"/>
                <a:cs typeface="Rokkitt"/>
                <a:sym typeface="Rokkitt"/>
              </a:rPr>
              <a:t> </a:t>
            </a:r>
            <a:r>
              <a:rPr b="1" i="0" lang="en-US" sz="2559" u="none" cap="none" strike="noStrike">
                <a:solidFill>
                  <a:srgbClr val="145DA0"/>
                </a:solidFill>
                <a:latin typeface="Rokkitt"/>
                <a:ea typeface="Rokkitt"/>
                <a:cs typeface="Rokkitt"/>
                <a:sym typeface="Rokkitt"/>
              </a:rPr>
              <a:t>trình độ</a:t>
            </a:r>
            <a:r>
              <a:rPr b="0" i="0" lang="en-US" sz="2559" u="none" cap="none" strike="noStrike">
                <a:solidFill>
                  <a:srgbClr val="145DA0"/>
                </a:solidFill>
                <a:latin typeface="Rokkitt"/>
                <a:ea typeface="Rokkitt"/>
                <a:cs typeface="Rokkitt"/>
                <a:sym typeface="Rokkitt"/>
              </a:rPr>
              <a:t> đội ngũ</a:t>
            </a:r>
            <a:r>
              <a:rPr b="1" i="0" lang="en-US" sz="2559" u="none" cap="none" strike="noStrike">
                <a:solidFill>
                  <a:srgbClr val="145DA0"/>
                </a:solidFill>
                <a:latin typeface="Rokkitt"/>
                <a:ea typeface="Rokkitt"/>
                <a:cs typeface="Rokkitt"/>
                <a:sym typeface="Rokkitt"/>
              </a:rPr>
              <a:t> IT</a:t>
            </a:r>
            <a:r>
              <a:rPr b="0" i="0" lang="en-US" sz="2559" u="none" cap="none" strike="noStrike">
                <a:solidFill>
                  <a:srgbClr val="145DA0"/>
                </a:solidFill>
                <a:latin typeface="Rokkitt"/>
                <a:ea typeface="Rokkitt"/>
                <a:cs typeface="Rokkitt"/>
                <a:sym typeface="Rokkitt"/>
              </a:rPr>
              <a:t> để nâng cao hiệu quả nói chung</a:t>
            </a:r>
            <a:endParaRPr/>
          </a:p>
          <a:p>
            <a:pPr indent="0" lvl="0" marL="0" marR="0" rtl="0" algn="just">
              <a:lnSpc>
                <a:spcPct val="140015"/>
              </a:lnSpc>
              <a:spcBef>
                <a:spcPts val="0"/>
              </a:spcBef>
              <a:spcAft>
                <a:spcPts val="0"/>
              </a:spcAft>
              <a:buNone/>
            </a:pPr>
            <a:r>
              <a:t/>
            </a:r>
            <a:endParaRPr b="0" i="0" sz="2559" u="none" cap="none" strike="noStrike">
              <a:solidFill>
                <a:srgbClr val="145DA0"/>
              </a:solidFill>
              <a:latin typeface="Rokkitt"/>
              <a:ea typeface="Rokkitt"/>
              <a:cs typeface="Rokkitt"/>
              <a:sym typeface="Rokkitt"/>
            </a:endParaRPr>
          </a:p>
        </p:txBody>
      </p:sp>
      <p:grpSp>
        <p:nvGrpSpPr>
          <p:cNvPr id="1114" name="Google Shape;1114;p53"/>
          <p:cNvGrpSpPr/>
          <p:nvPr/>
        </p:nvGrpSpPr>
        <p:grpSpPr>
          <a:xfrm>
            <a:off x="9686586" y="2393520"/>
            <a:ext cx="2946503" cy="2859951"/>
            <a:chOff x="-23042" y="66269"/>
            <a:chExt cx="6542159" cy="6349987"/>
          </a:xfrm>
        </p:grpSpPr>
        <p:sp>
          <p:nvSpPr>
            <p:cNvPr id="1115" name="Google Shape;1115;p53"/>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3933" l="222" r="222" t="-39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3"/>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53"/>
          <p:cNvSpPr txBox="1"/>
          <p:nvPr/>
        </p:nvSpPr>
        <p:spPr>
          <a:xfrm>
            <a:off x="734695" y="1001261"/>
            <a:ext cx="4619823" cy="519134"/>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2986" u="none" cap="none" strike="noStrike">
                <a:solidFill>
                  <a:srgbClr val="145DA0"/>
                </a:solidFill>
                <a:latin typeface="Rokkitt"/>
                <a:ea typeface="Rokkitt"/>
                <a:cs typeface="Rokkitt"/>
                <a:sym typeface="Rokkitt"/>
              </a:rPr>
              <a:t>c/ Giải pháp</a:t>
            </a:r>
            <a:endParaRPr/>
          </a:p>
        </p:txBody>
      </p:sp>
      <p:grpSp>
        <p:nvGrpSpPr>
          <p:cNvPr id="1118" name="Google Shape;1118;p53"/>
          <p:cNvGrpSpPr/>
          <p:nvPr/>
        </p:nvGrpSpPr>
        <p:grpSpPr>
          <a:xfrm>
            <a:off x="-266850" y="-197827"/>
            <a:ext cx="1097280" cy="1097280"/>
            <a:chOff x="0" y="0"/>
            <a:chExt cx="812800" cy="812800"/>
          </a:xfrm>
        </p:grpSpPr>
        <p:sp>
          <p:nvSpPr>
            <p:cNvPr id="1119" name="Google Shape;1119;p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53</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24" name="Shape 1124"/>
        <p:cNvGrpSpPr/>
        <p:nvPr/>
      </p:nvGrpSpPr>
      <p:grpSpPr>
        <a:xfrm>
          <a:off x="0" y="0"/>
          <a:ext cx="0" cy="0"/>
          <a:chOff x="0" y="0"/>
          <a:chExt cx="0" cy="0"/>
        </a:xfrm>
      </p:grpSpPr>
      <p:grpSp>
        <p:nvGrpSpPr>
          <p:cNvPr id="1125" name="Google Shape;1125;p54"/>
          <p:cNvGrpSpPr/>
          <p:nvPr/>
        </p:nvGrpSpPr>
        <p:grpSpPr>
          <a:xfrm rot="10800000">
            <a:off x="60888" y="6583679"/>
            <a:ext cx="9570132" cy="2321337"/>
            <a:chOff x="0" y="0"/>
            <a:chExt cx="12760175" cy="3095116"/>
          </a:xfrm>
        </p:grpSpPr>
        <p:sp>
          <p:nvSpPr>
            <p:cNvPr id="1126" name="Google Shape;1126;p54"/>
            <p:cNvSpPr/>
            <p:nvPr/>
          </p:nvSpPr>
          <p:spPr>
            <a:xfrm>
              <a:off x="0" y="0"/>
              <a:ext cx="2950863" cy="2950863"/>
            </a:xfrm>
            <a:custGeom>
              <a:rect b="b" l="l" r="r" t="t"/>
              <a:pathLst>
                <a:path extrusionOk="0" h="2950863" w="2950863">
                  <a:moveTo>
                    <a:pt x="0" y="0"/>
                  </a:moveTo>
                  <a:lnTo>
                    <a:pt x="2950863" y="0"/>
                  </a:lnTo>
                  <a:lnTo>
                    <a:pt x="2950863" y="2950863"/>
                  </a:lnTo>
                  <a:lnTo>
                    <a:pt x="0" y="2950863"/>
                  </a:lnTo>
                  <a:lnTo>
                    <a:pt x="0" y="0"/>
                  </a:lnTo>
                  <a:close/>
                </a:path>
              </a:pathLst>
            </a:custGeom>
            <a:blipFill rotWithShape="1">
              <a:blip r:embed="rId3">
                <a:alphaModFix/>
              </a:blip>
              <a:stretch>
                <a:fillRect b="0" l="0" r="0" t="0"/>
              </a:stretch>
            </a:blipFill>
            <a:ln>
              <a:noFill/>
            </a:ln>
          </p:spPr>
        </p:sp>
        <p:sp>
          <p:nvSpPr>
            <p:cNvPr id="1127" name="Google Shape;1127;p54"/>
            <p:cNvSpPr/>
            <p:nvPr/>
          </p:nvSpPr>
          <p:spPr>
            <a:xfrm>
              <a:off x="3271180" y="612673"/>
              <a:ext cx="2950863" cy="2338189"/>
            </a:xfrm>
            <a:custGeom>
              <a:rect b="b" l="l" r="r" t="t"/>
              <a:pathLst>
                <a:path extrusionOk="0" h="2338189" w="2950863">
                  <a:moveTo>
                    <a:pt x="0" y="0"/>
                  </a:moveTo>
                  <a:lnTo>
                    <a:pt x="2950863" y="0"/>
                  </a:lnTo>
                  <a:lnTo>
                    <a:pt x="2950863" y="2338190"/>
                  </a:lnTo>
                  <a:lnTo>
                    <a:pt x="0" y="2338190"/>
                  </a:lnTo>
                  <a:lnTo>
                    <a:pt x="0" y="0"/>
                  </a:lnTo>
                  <a:close/>
                </a:path>
              </a:pathLst>
            </a:custGeom>
            <a:blipFill rotWithShape="1">
              <a:blip r:embed="rId3">
                <a:alphaModFix/>
              </a:blip>
              <a:stretch>
                <a:fillRect b="-26200" l="0" r="0" t="0"/>
              </a:stretch>
            </a:blipFill>
            <a:ln>
              <a:noFill/>
            </a:ln>
          </p:spPr>
        </p:sp>
        <p:sp>
          <p:nvSpPr>
            <p:cNvPr id="1128" name="Google Shape;1128;p54"/>
            <p:cNvSpPr/>
            <p:nvPr/>
          </p:nvSpPr>
          <p:spPr>
            <a:xfrm>
              <a:off x="6538132" y="144253"/>
              <a:ext cx="2950863" cy="2950863"/>
            </a:xfrm>
            <a:custGeom>
              <a:rect b="b" l="l" r="r" t="t"/>
              <a:pathLst>
                <a:path extrusionOk="0" h="2950863" w="2950863">
                  <a:moveTo>
                    <a:pt x="0" y="0"/>
                  </a:moveTo>
                  <a:lnTo>
                    <a:pt x="2950862" y="0"/>
                  </a:lnTo>
                  <a:lnTo>
                    <a:pt x="2950862" y="2950862"/>
                  </a:lnTo>
                  <a:lnTo>
                    <a:pt x="0" y="2950862"/>
                  </a:lnTo>
                  <a:lnTo>
                    <a:pt x="0" y="0"/>
                  </a:lnTo>
                  <a:close/>
                </a:path>
              </a:pathLst>
            </a:custGeom>
            <a:blipFill rotWithShape="1">
              <a:blip r:embed="rId3">
                <a:alphaModFix/>
              </a:blip>
              <a:stretch>
                <a:fillRect b="0" l="0" r="0" t="0"/>
              </a:stretch>
            </a:blipFill>
            <a:ln>
              <a:noFill/>
            </a:ln>
          </p:spPr>
        </p:sp>
        <p:sp>
          <p:nvSpPr>
            <p:cNvPr id="1129" name="Google Shape;1129;p54"/>
            <p:cNvSpPr/>
            <p:nvPr/>
          </p:nvSpPr>
          <p:spPr>
            <a:xfrm>
              <a:off x="9809312" y="756926"/>
              <a:ext cx="2950863" cy="2338189"/>
            </a:xfrm>
            <a:custGeom>
              <a:rect b="b" l="l" r="r" t="t"/>
              <a:pathLst>
                <a:path extrusionOk="0" h="2338189" w="2950863">
                  <a:moveTo>
                    <a:pt x="0" y="0"/>
                  </a:moveTo>
                  <a:lnTo>
                    <a:pt x="2950862" y="0"/>
                  </a:lnTo>
                  <a:lnTo>
                    <a:pt x="2950862" y="2338189"/>
                  </a:lnTo>
                  <a:lnTo>
                    <a:pt x="0" y="2338189"/>
                  </a:lnTo>
                  <a:lnTo>
                    <a:pt x="0" y="0"/>
                  </a:lnTo>
                  <a:close/>
                </a:path>
              </a:pathLst>
            </a:custGeom>
            <a:blipFill rotWithShape="1">
              <a:blip r:embed="rId3">
                <a:alphaModFix/>
              </a:blip>
              <a:stretch>
                <a:fillRect b="-26200" l="0" r="0" t="0"/>
              </a:stretch>
            </a:blipFill>
            <a:ln>
              <a:noFill/>
            </a:ln>
          </p:spPr>
        </p:sp>
      </p:grpSp>
      <p:sp>
        <p:nvSpPr>
          <p:cNvPr id="1130" name="Google Shape;1130;p54"/>
          <p:cNvSpPr/>
          <p:nvPr/>
        </p:nvSpPr>
        <p:spPr>
          <a:xfrm rot="6150721">
            <a:off x="5997461" y="3256565"/>
            <a:ext cx="9631859" cy="802070"/>
          </a:xfrm>
          <a:custGeom>
            <a:rect b="b" l="l" r="r" t="t"/>
            <a:pathLst>
              <a:path extrusionOk="0" h="802070" w="9631859">
                <a:moveTo>
                  <a:pt x="0" y="0"/>
                </a:moveTo>
                <a:lnTo>
                  <a:pt x="9631858" y="0"/>
                </a:lnTo>
                <a:lnTo>
                  <a:pt x="9631858" y="802070"/>
                </a:lnTo>
                <a:lnTo>
                  <a:pt x="0" y="802070"/>
                </a:lnTo>
                <a:lnTo>
                  <a:pt x="0" y="0"/>
                </a:lnTo>
                <a:close/>
              </a:path>
            </a:pathLst>
          </a:custGeom>
          <a:blipFill rotWithShape="1">
            <a:blip r:embed="rId4">
              <a:alphaModFix/>
            </a:blip>
            <a:stretch>
              <a:fillRect b="0" l="0" r="0" t="-137163"/>
            </a:stretch>
          </a:blipFill>
          <a:ln>
            <a:noFill/>
          </a:ln>
        </p:spPr>
      </p:sp>
      <p:sp>
        <p:nvSpPr>
          <p:cNvPr id="1131" name="Google Shape;1131;p54"/>
          <p:cNvSpPr/>
          <p:nvPr/>
        </p:nvSpPr>
        <p:spPr>
          <a:xfrm>
            <a:off x="10361284" y="0"/>
            <a:ext cx="4447495" cy="7315200"/>
          </a:xfrm>
          <a:custGeom>
            <a:rect b="b" l="l" r="r" t="t"/>
            <a:pathLst>
              <a:path extrusionOk="0" h="6350000" w="3860673">
                <a:moveTo>
                  <a:pt x="3860673" y="0"/>
                </a:moveTo>
                <a:lnTo>
                  <a:pt x="2341753" y="6350000"/>
                </a:lnTo>
                <a:lnTo>
                  <a:pt x="0" y="6350000"/>
                </a:lnTo>
                <a:lnTo>
                  <a:pt x="1518920" y="0"/>
                </a:lnTo>
                <a:lnTo>
                  <a:pt x="3860673" y="0"/>
                </a:lnTo>
                <a:close/>
              </a:path>
            </a:pathLst>
          </a:custGeom>
          <a:blipFill rotWithShape="1">
            <a:blip r:embed="rId5">
              <a:alphaModFix/>
            </a:blip>
            <a:stretch>
              <a:fillRect b="0" l="-73426" r="-73426" t="0"/>
            </a:stretch>
          </a:blipFill>
          <a:ln>
            <a:noFill/>
          </a:ln>
        </p:spPr>
      </p:sp>
      <p:sp>
        <p:nvSpPr>
          <p:cNvPr id="1132" name="Google Shape;1132;p54"/>
          <p:cNvSpPr/>
          <p:nvPr/>
        </p:nvSpPr>
        <p:spPr>
          <a:xfrm>
            <a:off x="1716229" y="2478988"/>
            <a:ext cx="6258746" cy="4104692"/>
          </a:xfrm>
          <a:custGeom>
            <a:rect b="b" l="l" r="r" t="t"/>
            <a:pathLst>
              <a:path extrusionOk="0" h="16678591" w="25431156">
                <a:moveTo>
                  <a:pt x="0" y="15297604"/>
                </a:moveTo>
                <a:lnTo>
                  <a:pt x="0" y="1380987"/>
                </a:lnTo>
                <a:cubicBezTo>
                  <a:pt x="0" y="617108"/>
                  <a:pt x="529339" y="0"/>
                  <a:pt x="1184575" y="0"/>
                </a:cubicBezTo>
                <a:lnTo>
                  <a:pt x="24246584" y="0"/>
                </a:lnTo>
                <a:cubicBezTo>
                  <a:pt x="24901818" y="0"/>
                  <a:pt x="25431156" y="617108"/>
                  <a:pt x="25431156" y="1380987"/>
                </a:cubicBezTo>
                <a:lnTo>
                  <a:pt x="25431156" y="15294268"/>
                </a:lnTo>
                <a:cubicBezTo>
                  <a:pt x="25431156" y="16058147"/>
                  <a:pt x="24901818" y="16675257"/>
                  <a:pt x="24246584" y="16675257"/>
                </a:cubicBezTo>
                <a:lnTo>
                  <a:pt x="1184575" y="16675257"/>
                </a:lnTo>
                <a:cubicBezTo>
                  <a:pt x="532200" y="16678591"/>
                  <a:pt x="0" y="16061483"/>
                  <a:pt x="0" y="15297604"/>
                </a:cubicBezTo>
                <a:close/>
              </a:path>
            </a:pathLst>
          </a:custGeom>
          <a:blipFill rotWithShape="1">
            <a:blip r:embed="rId6">
              <a:alphaModFix/>
            </a:blip>
            <a:stretch>
              <a:fillRect b="-26251" l="0" r="0" t="-2625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txBox="1"/>
          <p:nvPr/>
        </p:nvSpPr>
        <p:spPr>
          <a:xfrm>
            <a:off x="459229" y="1398611"/>
            <a:ext cx="8773449" cy="876512"/>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5703" u="none" cap="none" strike="noStrike">
                <a:solidFill>
                  <a:srgbClr val="FFFFFF"/>
                </a:solidFill>
                <a:latin typeface="Open Sans ExtraBold"/>
                <a:ea typeface="Open Sans ExtraBold"/>
                <a:cs typeface="Open Sans ExtraBold"/>
                <a:sym typeface="Open Sans ExtraBold"/>
              </a:rPr>
              <a:t>4.2/ BẢO MẬT</a:t>
            </a:r>
            <a:endParaRPr/>
          </a:p>
        </p:txBody>
      </p:sp>
      <p:grpSp>
        <p:nvGrpSpPr>
          <p:cNvPr id="1134" name="Google Shape;1134;p54"/>
          <p:cNvGrpSpPr/>
          <p:nvPr/>
        </p:nvGrpSpPr>
        <p:grpSpPr>
          <a:xfrm>
            <a:off x="-266850" y="-197827"/>
            <a:ext cx="1097280" cy="1097280"/>
            <a:chOff x="0" y="0"/>
            <a:chExt cx="812800" cy="812800"/>
          </a:xfrm>
        </p:grpSpPr>
        <p:sp>
          <p:nvSpPr>
            <p:cNvPr id="1135" name="Google Shape;1135;p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54</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140" name="Shape 1140"/>
        <p:cNvGrpSpPr/>
        <p:nvPr/>
      </p:nvGrpSpPr>
      <p:grpSpPr>
        <a:xfrm>
          <a:off x="0" y="0"/>
          <a:ext cx="0" cy="0"/>
          <a:chOff x="0" y="0"/>
          <a:chExt cx="0" cy="0"/>
        </a:xfrm>
      </p:grpSpPr>
      <p:grpSp>
        <p:nvGrpSpPr>
          <p:cNvPr id="1141" name="Google Shape;1141;p55"/>
          <p:cNvGrpSpPr/>
          <p:nvPr/>
        </p:nvGrpSpPr>
        <p:grpSpPr>
          <a:xfrm>
            <a:off x="-1252998" y="6569336"/>
            <a:ext cx="15517147" cy="745864"/>
            <a:chOff x="0" y="-28575"/>
            <a:chExt cx="6110362" cy="293707"/>
          </a:xfrm>
        </p:grpSpPr>
        <p:sp>
          <p:nvSpPr>
            <p:cNvPr id="1142" name="Google Shape;1142;p55"/>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143" name="Google Shape;1143;p55"/>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4" name="Google Shape;1144;p55"/>
          <p:cNvGrpSpPr/>
          <p:nvPr/>
        </p:nvGrpSpPr>
        <p:grpSpPr>
          <a:xfrm>
            <a:off x="-1252998" y="-652886"/>
            <a:ext cx="15517147" cy="1326184"/>
            <a:chOff x="0" y="-28575"/>
            <a:chExt cx="6110362" cy="522226"/>
          </a:xfrm>
        </p:grpSpPr>
        <p:sp>
          <p:nvSpPr>
            <p:cNvPr id="1145" name="Google Shape;1145;p55"/>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146" name="Google Shape;1146;p55"/>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7" name="Google Shape;1147;p55"/>
          <p:cNvSpPr txBox="1"/>
          <p:nvPr/>
        </p:nvSpPr>
        <p:spPr>
          <a:xfrm>
            <a:off x="734695" y="2101938"/>
            <a:ext cx="8613164" cy="3956332"/>
          </a:xfrm>
          <a:prstGeom prst="rect">
            <a:avLst/>
          </a:prstGeom>
          <a:noFill/>
          <a:ln>
            <a:noFill/>
          </a:ln>
        </p:spPr>
        <p:txBody>
          <a:bodyPr anchorCtr="0" anchor="t" bIns="0" lIns="0" spcFirstLastPara="1" rIns="0" wrap="square" tIns="0">
            <a:spAutoFit/>
          </a:bodyPr>
          <a:lstStyle/>
          <a:p>
            <a:pPr indent="-268676" lvl="1" marL="537353"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Nâng cấp </a:t>
            </a:r>
            <a:r>
              <a:rPr b="0" i="0" lang="en-US" sz="2488" u="none" cap="none" strike="noStrike">
                <a:solidFill>
                  <a:srgbClr val="145DA0"/>
                </a:solidFill>
                <a:latin typeface="Rokkitt"/>
                <a:ea typeface="Rokkitt"/>
                <a:cs typeface="Rokkitt"/>
                <a:sym typeface="Rokkitt"/>
              </a:rPr>
              <a:t>ISO 27001:2005 tăng cường bảo mật thông tin và giảm rủi ro an ninh mạng.</a:t>
            </a:r>
            <a:endParaRPr/>
          </a:p>
          <a:p>
            <a:pPr indent="-268676" lvl="1" marL="537353"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Hệ thống IP Camera</a:t>
            </a:r>
            <a:r>
              <a:rPr b="0" i="0" lang="en-US" sz="2488" u="none" cap="none" strike="noStrike">
                <a:solidFill>
                  <a:srgbClr val="145DA0"/>
                </a:solidFill>
                <a:latin typeface="Rokkitt"/>
                <a:ea typeface="Rokkitt"/>
                <a:cs typeface="Rokkitt"/>
                <a:sym typeface="Rokkitt"/>
              </a:rPr>
              <a:t> cung cấp giám sát liên tục, giúp phát hiện và phản ứng nhanh chóng với mọi sự cố.</a:t>
            </a:r>
            <a:endParaRPr/>
          </a:p>
          <a:p>
            <a:pPr indent="-268676" lvl="1" marL="537353"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Access Control </a:t>
            </a:r>
            <a:r>
              <a:rPr b="0" i="0" lang="en-US" sz="2488" u="none" cap="none" strike="noStrike">
                <a:solidFill>
                  <a:srgbClr val="145DA0"/>
                </a:solidFill>
                <a:latin typeface="Rokkitt"/>
                <a:ea typeface="Rokkitt"/>
                <a:cs typeface="Rokkitt"/>
                <a:sym typeface="Rokkitt"/>
              </a:rPr>
              <a:t>tăng cường bảo vệ bằng cách kiểm soát chặt chẽ việc ra vào, đảm bảo an ninh.</a:t>
            </a:r>
            <a:endParaRPr/>
          </a:p>
          <a:p>
            <a:pPr indent="-268676" lvl="1" marL="537353"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Trung Tâm Điều Hành An Ninh (SOC)</a:t>
            </a:r>
            <a:r>
              <a:rPr b="0" i="0" lang="en-US" sz="2488" u="none" cap="none" strike="noStrike">
                <a:solidFill>
                  <a:srgbClr val="145DA0"/>
                </a:solidFill>
                <a:latin typeface="Rokkitt"/>
                <a:ea typeface="Rokkitt"/>
                <a:cs typeface="Rokkitt"/>
                <a:sym typeface="Rokkitt"/>
              </a:rPr>
              <a:t> giúp tập trung xử lý an ninh, nâng cao khả năng phát hiện và phản ứng với các mối đe dọa.</a:t>
            </a:r>
            <a:endParaRPr/>
          </a:p>
        </p:txBody>
      </p:sp>
      <p:grpSp>
        <p:nvGrpSpPr>
          <p:cNvPr id="1148" name="Google Shape;1148;p55"/>
          <p:cNvGrpSpPr/>
          <p:nvPr/>
        </p:nvGrpSpPr>
        <p:grpSpPr>
          <a:xfrm>
            <a:off x="9582491" y="2427644"/>
            <a:ext cx="2946503" cy="2859951"/>
            <a:chOff x="-23042" y="66269"/>
            <a:chExt cx="6542159" cy="6349987"/>
          </a:xfrm>
        </p:grpSpPr>
        <p:sp>
          <p:nvSpPr>
            <p:cNvPr id="1149" name="Google Shape;1149;p55"/>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55"/>
          <p:cNvSpPr txBox="1"/>
          <p:nvPr/>
        </p:nvSpPr>
        <p:spPr>
          <a:xfrm>
            <a:off x="734695" y="1006884"/>
            <a:ext cx="4619823" cy="538057"/>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99" u="none" cap="none" strike="noStrike">
                <a:solidFill>
                  <a:srgbClr val="145DA0"/>
                </a:solidFill>
                <a:latin typeface="Rokkitt"/>
                <a:ea typeface="Rokkitt"/>
                <a:cs typeface="Rokkitt"/>
                <a:sym typeface="Rokkitt"/>
              </a:rPr>
              <a:t>a/ Ưu điểm</a:t>
            </a:r>
            <a:endParaRPr/>
          </a:p>
        </p:txBody>
      </p:sp>
      <p:grpSp>
        <p:nvGrpSpPr>
          <p:cNvPr id="1152" name="Google Shape;1152;p55"/>
          <p:cNvGrpSpPr/>
          <p:nvPr/>
        </p:nvGrpSpPr>
        <p:grpSpPr>
          <a:xfrm>
            <a:off x="-266850" y="-197827"/>
            <a:ext cx="1097280" cy="1097280"/>
            <a:chOff x="0" y="0"/>
            <a:chExt cx="812800" cy="812800"/>
          </a:xfrm>
        </p:grpSpPr>
        <p:sp>
          <p:nvSpPr>
            <p:cNvPr id="1153" name="Google Shape;1153;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55</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158" name="Shape 1158"/>
        <p:cNvGrpSpPr/>
        <p:nvPr/>
      </p:nvGrpSpPr>
      <p:grpSpPr>
        <a:xfrm>
          <a:off x="0" y="0"/>
          <a:ext cx="0" cy="0"/>
          <a:chOff x="0" y="0"/>
          <a:chExt cx="0" cy="0"/>
        </a:xfrm>
      </p:grpSpPr>
      <p:grpSp>
        <p:nvGrpSpPr>
          <p:cNvPr id="1159" name="Google Shape;1159;p56"/>
          <p:cNvGrpSpPr/>
          <p:nvPr/>
        </p:nvGrpSpPr>
        <p:grpSpPr>
          <a:xfrm>
            <a:off x="-1252998" y="6569336"/>
            <a:ext cx="15517147" cy="745864"/>
            <a:chOff x="0" y="-28575"/>
            <a:chExt cx="6110362" cy="293707"/>
          </a:xfrm>
        </p:grpSpPr>
        <p:sp>
          <p:nvSpPr>
            <p:cNvPr id="1160" name="Google Shape;1160;p56"/>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161" name="Google Shape;1161;p56"/>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2" name="Google Shape;1162;p56"/>
          <p:cNvGrpSpPr/>
          <p:nvPr/>
        </p:nvGrpSpPr>
        <p:grpSpPr>
          <a:xfrm>
            <a:off x="-1252998" y="-652886"/>
            <a:ext cx="15517147" cy="1326184"/>
            <a:chOff x="0" y="-28575"/>
            <a:chExt cx="6110362" cy="522226"/>
          </a:xfrm>
        </p:grpSpPr>
        <p:sp>
          <p:nvSpPr>
            <p:cNvPr id="1163" name="Google Shape;1163;p56"/>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164" name="Google Shape;1164;p56"/>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5" name="Google Shape;1165;p56"/>
          <p:cNvGrpSpPr/>
          <p:nvPr/>
        </p:nvGrpSpPr>
        <p:grpSpPr>
          <a:xfrm>
            <a:off x="9337481" y="2410144"/>
            <a:ext cx="2946503" cy="2859951"/>
            <a:chOff x="-23042" y="66269"/>
            <a:chExt cx="6542159" cy="6349987"/>
          </a:xfrm>
        </p:grpSpPr>
        <p:sp>
          <p:nvSpPr>
            <p:cNvPr id="1166" name="Google Shape;1166;p56"/>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56"/>
          <p:cNvSpPr txBox="1"/>
          <p:nvPr/>
        </p:nvSpPr>
        <p:spPr>
          <a:xfrm>
            <a:off x="830430" y="2174610"/>
            <a:ext cx="7725127" cy="2635532"/>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0" i="0" lang="en-US" sz="2488" u="none" cap="none" strike="noStrike">
                <a:solidFill>
                  <a:srgbClr val="145DA0"/>
                </a:solidFill>
                <a:latin typeface="Rokkitt"/>
                <a:ea typeface="Rokkitt"/>
                <a:cs typeface="Rokkitt"/>
                <a:sym typeface="Rokkitt"/>
              </a:rPr>
              <a:t>Cần </a:t>
            </a:r>
            <a:r>
              <a:rPr b="1" i="0" lang="en-US" sz="2488" u="none" cap="none" strike="noStrike">
                <a:solidFill>
                  <a:srgbClr val="145DA0"/>
                </a:solidFill>
                <a:latin typeface="Rokkitt"/>
                <a:ea typeface="Rokkitt"/>
                <a:cs typeface="Rokkitt"/>
                <a:sym typeface="Rokkitt"/>
              </a:rPr>
              <a:t>đầu tư lớn</a:t>
            </a:r>
            <a:r>
              <a:rPr b="0" i="0" lang="en-US" sz="2488" u="none" cap="none" strike="noStrike">
                <a:solidFill>
                  <a:srgbClr val="145DA0"/>
                </a:solidFill>
                <a:latin typeface="Rokkitt"/>
                <a:ea typeface="Rokkitt"/>
                <a:cs typeface="Rokkitt"/>
                <a:sym typeface="Rokkitt"/>
              </a:rPr>
              <a:t> về tài chính và nhân lực để duy trì các hệ thống bảo mật.</a:t>
            </a:r>
            <a:endParaRPr/>
          </a:p>
          <a:p>
            <a:pPr indent="-268674" lvl="1" marL="537349" marR="0" rtl="0" algn="just">
              <a:lnSpc>
                <a:spcPct val="140032"/>
              </a:lnSpc>
              <a:spcBef>
                <a:spcPts val="0"/>
              </a:spcBef>
              <a:spcAft>
                <a:spcPts val="0"/>
              </a:spcAft>
              <a:buClr>
                <a:srgbClr val="145DA0"/>
              </a:buClr>
              <a:buSzPts val="2488"/>
              <a:buFont typeface="Arial"/>
              <a:buChar char="•"/>
            </a:pPr>
            <a:r>
              <a:rPr b="0" i="0" lang="en-US" sz="2488" u="none" cap="none" strike="noStrike">
                <a:solidFill>
                  <a:srgbClr val="145DA0"/>
                </a:solidFill>
                <a:latin typeface="Rokkitt"/>
                <a:ea typeface="Rokkitt"/>
                <a:cs typeface="Rokkitt"/>
                <a:sym typeface="Rokkitt"/>
              </a:rPr>
              <a:t>Việc lưu trữ dữ liệu camera lớn </a:t>
            </a:r>
            <a:r>
              <a:rPr b="1" i="0" lang="en-US" sz="2488" u="none" cap="none" strike="noStrike">
                <a:solidFill>
                  <a:srgbClr val="145DA0"/>
                </a:solidFill>
                <a:latin typeface="Rokkitt"/>
                <a:ea typeface="Rokkitt"/>
                <a:cs typeface="Rokkitt"/>
                <a:sym typeface="Rokkitt"/>
              </a:rPr>
              <a:t>cần không gian lưu trữ</a:t>
            </a:r>
            <a:r>
              <a:rPr b="0" i="0" lang="en-US" sz="2488" u="none" cap="none" strike="noStrike">
                <a:solidFill>
                  <a:srgbClr val="145DA0"/>
                </a:solidFill>
                <a:latin typeface="Rokkitt"/>
                <a:ea typeface="Rokkitt"/>
                <a:cs typeface="Rokkitt"/>
                <a:sym typeface="Rokkitt"/>
              </a:rPr>
              <a:t> và bảo mật dữ liệu.</a:t>
            </a:r>
            <a:endParaRPr/>
          </a:p>
          <a:p>
            <a:pPr indent="-268674" lvl="1" marL="537349" marR="0" rtl="0" algn="just">
              <a:lnSpc>
                <a:spcPct val="140032"/>
              </a:lnSpc>
              <a:spcBef>
                <a:spcPts val="0"/>
              </a:spcBef>
              <a:spcAft>
                <a:spcPts val="0"/>
              </a:spcAft>
              <a:buClr>
                <a:srgbClr val="145DA0"/>
              </a:buClr>
              <a:buSzPts val="2488"/>
              <a:buFont typeface="Arial"/>
              <a:buChar char="•"/>
            </a:pPr>
            <a:r>
              <a:rPr b="0" i="0" lang="en-US" sz="2488" u="none" cap="none" strike="noStrike">
                <a:solidFill>
                  <a:srgbClr val="145DA0"/>
                </a:solidFill>
                <a:latin typeface="Rokkitt"/>
                <a:ea typeface="Rokkitt"/>
                <a:cs typeface="Rokkitt"/>
                <a:sym typeface="Rokkitt"/>
              </a:rPr>
              <a:t>Cần </a:t>
            </a:r>
            <a:r>
              <a:rPr b="1" i="0" lang="en-US" sz="2488" u="none" cap="none" strike="noStrike">
                <a:solidFill>
                  <a:srgbClr val="145DA0"/>
                </a:solidFill>
                <a:latin typeface="Rokkitt"/>
                <a:ea typeface="Rokkitt"/>
                <a:cs typeface="Rokkitt"/>
                <a:sym typeface="Rokkitt"/>
              </a:rPr>
              <a:t>đảm bảo không vi phạm quyền riêng tư</a:t>
            </a:r>
            <a:r>
              <a:rPr b="0" i="0" lang="en-US" sz="2488" u="none" cap="none" strike="noStrike">
                <a:solidFill>
                  <a:srgbClr val="145DA0"/>
                </a:solidFill>
                <a:latin typeface="Rokkitt"/>
                <a:ea typeface="Rokkitt"/>
                <a:cs typeface="Rokkitt"/>
                <a:sym typeface="Rokkitt"/>
              </a:rPr>
              <a:t> khi giám sát qua camera và kiểm soát ra vào.</a:t>
            </a:r>
            <a:endParaRPr/>
          </a:p>
        </p:txBody>
      </p:sp>
      <p:sp>
        <p:nvSpPr>
          <p:cNvPr id="1169" name="Google Shape;1169;p56"/>
          <p:cNvSpPr txBox="1"/>
          <p:nvPr/>
        </p:nvSpPr>
        <p:spPr>
          <a:xfrm>
            <a:off x="734695" y="979858"/>
            <a:ext cx="4619823" cy="519134"/>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2986" u="none" cap="none" strike="noStrike">
                <a:solidFill>
                  <a:srgbClr val="145DA0"/>
                </a:solidFill>
                <a:latin typeface="Rokkitt"/>
                <a:ea typeface="Rokkitt"/>
                <a:cs typeface="Rokkitt"/>
                <a:sym typeface="Rokkitt"/>
              </a:rPr>
              <a:t>b/ Nhược điểm</a:t>
            </a:r>
            <a:endParaRPr/>
          </a:p>
        </p:txBody>
      </p:sp>
      <p:grpSp>
        <p:nvGrpSpPr>
          <p:cNvPr id="1170" name="Google Shape;1170;p56"/>
          <p:cNvGrpSpPr/>
          <p:nvPr/>
        </p:nvGrpSpPr>
        <p:grpSpPr>
          <a:xfrm>
            <a:off x="-266850" y="-197827"/>
            <a:ext cx="1097280" cy="1097280"/>
            <a:chOff x="0" y="0"/>
            <a:chExt cx="812800" cy="812800"/>
          </a:xfrm>
        </p:grpSpPr>
        <p:sp>
          <p:nvSpPr>
            <p:cNvPr id="1171" name="Google Shape;1171;p5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56</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176" name="Shape 1176"/>
        <p:cNvGrpSpPr/>
        <p:nvPr/>
      </p:nvGrpSpPr>
      <p:grpSpPr>
        <a:xfrm>
          <a:off x="0" y="0"/>
          <a:ext cx="0" cy="0"/>
          <a:chOff x="0" y="0"/>
          <a:chExt cx="0" cy="0"/>
        </a:xfrm>
      </p:grpSpPr>
      <p:grpSp>
        <p:nvGrpSpPr>
          <p:cNvPr id="1177" name="Google Shape;1177;p57"/>
          <p:cNvGrpSpPr/>
          <p:nvPr/>
        </p:nvGrpSpPr>
        <p:grpSpPr>
          <a:xfrm>
            <a:off x="-1252998" y="6569336"/>
            <a:ext cx="15517147" cy="745864"/>
            <a:chOff x="0" y="-28575"/>
            <a:chExt cx="6110362" cy="293707"/>
          </a:xfrm>
        </p:grpSpPr>
        <p:sp>
          <p:nvSpPr>
            <p:cNvPr id="1178" name="Google Shape;1178;p57"/>
            <p:cNvSpPr/>
            <p:nvPr/>
          </p:nvSpPr>
          <p:spPr>
            <a:xfrm>
              <a:off x="0" y="0"/>
              <a:ext cx="6110362" cy="265132"/>
            </a:xfrm>
            <a:custGeom>
              <a:rect b="b" l="l" r="r" t="t"/>
              <a:pathLst>
                <a:path extrusionOk="0" h="265132" w="6110362">
                  <a:moveTo>
                    <a:pt x="0" y="0"/>
                  </a:moveTo>
                  <a:lnTo>
                    <a:pt x="6110362" y="0"/>
                  </a:lnTo>
                  <a:lnTo>
                    <a:pt x="6110362" y="265132"/>
                  </a:lnTo>
                  <a:lnTo>
                    <a:pt x="0" y="265132"/>
                  </a:lnTo>
                  <a:close/>
                </a:path>
              </a:pathLst>
            </a:custGeom>
            <a:solidFill>
              <a:srgbClr val="145DA0"/>
            </a:solidFill>
            <a:ln>
              <a:noFill/>
            </a:ln>
          </p:spPr>
        </p:sp>
        <p:sp>
          <p:nvSpPr>
            <p:cNvPr id="1179" name="Google Shape;1179;p57"/>
            <p:cNvSpPr txBox="1"/>
            <p:nvPr/>
          </p:nvSpPr>
          <p:spPr>
            <a:xfrm>
              <a:off x="0" y="-28575"/>
              <a:ext cx="6110362" cy="293707"/>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0" name="Google Shape;1180;p57"/>
          <p:cNvGrpSpPr/>
          <p:nvPr/>
        </p:nvGrpSpPr>
        <p:grpSpPr>
          <a:xfrm>
            <a:off x="-1252998" y="-652886"/>
            <a:ext cx="15517147" cy="1326184"/>
            <a:chOff x="0" y="-28575"/>
            <a:chExt cx="6110362" cy="522226"/>
          </a:xfrm>
        </p:grpSpPr>
        <p:sp>
          <p:nvSpPr>
            <p:cNvPr id="1181" name="Google Shape;1181;p57"/>
            <p:cNvSpPr/>
            <p:nvPr/>
          </p:nvSpPr>
          <p:spPr>
            <a:xfrm>
              <a:off x="0" y="0"/>
              <a:ext cx="6110362" cy="493651"/>
            </a:xfrm>
            <a:custGeom>
              <a:rect b="b" l="l" r="r" t="t"/>
              <a:pathLst>
                <a:path extrusionOk="0" h="493651" w="6110362">
                  <a:moveTo>
                    <a:pt x="0" y="0"/>
                  </a:moveTo>
                  <a:lnTo>
                    <a:pt x="6110362" y="0"/>
                  </a:lnTo>
                  <a:lnTo>
                    <a:pt x="6110362" y="493651"/>
                  </a:lnTo>
                  <a:lnTo>
                    <a:pt x="0" y="493651"/>
                  </a:lnTo>
                  <a:close/>
                </a:path>
              </a:pathLst>
            </a:custGeom>
            <a:solidFill>
              <a:srgbClr val="145DA0"/>
            </a:solidFill>
            <a:ln>
              <a:noFill/>
            </a:ln>
          </p:spPr>
        </p:sp>
        <p:sp>
          <p:nvSpPr>
            <p:cNvPr id="1182" name="Google Shape;1182;p57"/>
            <p:cNvSpPr txBox="1"/>
            <p:nvPr/>
          </p:nvSpPr>
          <p:spPr>
            <a:xfrm>
              <a:off x="0" y="-28575"/>
              <a:ext cx="6110362" cy="522226"/>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3" name="Google Shape;1183;p57"/>
          <p:cNvGrpSpPr/>
          <p:nvPr/>
        </p:nvGrpSpPr>
        <p:grpSpPr>
          <a:xfrm>
            <a:off x="9634993" y="2190010"/>
            <a:ext cx="2946503" cy="2859951"/>
            <a:chOff x="-23042" y="66269"/>
            <a:chExt cx="6542159" cy="6349987"/>
          </a:xfrm>
        </p:grpSpPr>
        <p:sp>
          <p:nvSpPr>
            <p:cNvPr id="1184" name="Google Shape;1184;p57"/>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75204" r="-161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57"/>
          <p:cNvSpPr txBox="1"/>
          <p:nvPr/>
        </p:nvSpPr>
        <p:spPr>
          <a:xfrm>
            <a:off x="558791" y="1612000"/>
            <a:ext cx="8789067" cy="3956332"/>
          </a:xfrm>
          <a:prstGeom prst="rect">
            <a:avLst/>
          </a:prstGeom>
          <a:noFill/>
          <a:ln>
            <a:noFill/>
          </a:ln>
        </p:spPr>
        <p:txBody>
          <a:bodyPr anchorCtr="0" anchor="t" bIns="0" lIns="0" spcFirstLastPara="1" rIns="0" wrap="square" tIns="0">
            <a:spAutoFit/>
          </a:bodyPr>
          <a:lstStyle/>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Nâng cấp lên ISO 27001 </a:t>
            </a:r>
            <a:r>
              <a:rPr b="0" i="0" lang="en-US" sz="2488" u="none" cap="none" strike="noStrike">
                <a:solidFill>
                  <a:srgbClr val="145DA0"/>
                </a:solidFill>
                <a:latin typeface="Rokkitt"/>
                <a:ea typeface="Rokkitt"/>
                <a:cs typeface="Rokkitt"/>
                <a:sym typeface="Rokkitt"/>
              </a:rPr>
              <a:t>phiên bản mới nhất để đảm bảo tuân thủ các yêu cầu bảo mật thông tin hiện đại.</a:t>
            </a:r>
            <a:endParaRPr/>
          </a:p>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Tăng cường bảo mật dữ liệu camera </a:t>
            </a:r>
            <a:r>
              <a:rPr b="0" i="0" lang="en-US" sz="2488" u="none" cap="none" strike="noStrike">
                <a:solidFill>
                  <a:srgbClr val="145DA0"/>
                </a:solidFill>
                <a:latin typeface="Rokkitt"/>
                <a:ea typeface="Rokkitt"/>
                <a:cs typeface="Rokkitt"/>
                <a:sym typeface="Rokkitt"/>
              </a:rPr>
              <a:t>bằng cách mã hóa và áp dụng các biện pháp bảo vệ tốt hơn cho dữ liệu lưu trữ.</a:t>
            </a:r>
            <a:endParaRPr/>
          </a:p>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Cải thiện hệ thống kiểm soát truy cập</a:t>
            </a:r>
            <a:r>
              <a:rPr b="0" i="0" lang="en-US" sz="2488" u="none" cap="none" strike="noStrike">
                <a:solidFill>
                  <a:srgbClr val="145DA0"/>
                </a:solidFill>
                <a:latin typeface="Rokkitt"/>
                <a:ea typeface="Rokkitt"/>
                <a:cs typeface="Rokkitt"/>
                <a:sym typeface="Rokkitt"/>
              </a:rPr>
              <a:t> bằng cách thêm các tính năng nhận dạng sinh trắc học tiên tiến.</a:t>
            </a:r>
            <a:endParaRPr/>
          </a:p>
          <a:p>
            <a:pPr indent="-268674" lvl="1" marL="537349" marR="0" rtl="0" algn="just">
              <a:lnSpc>
                <a:spcPct val="140032"/>
              </a:lnSpc>
              <a:spcBef>
                <a:spcPts val="0"/>
              </a:spcBef>
              <a:spcAft>
                <a:spcPts val="0"/>
              </a:spcAft>
              <a:buClr>
                <a:srgbClr val="145DA0"/>
              </a:buClr>
              <a:buSzPts val="2488"/>
              <a:buFont typeface="Arial"/>
              <a:buChar char="•"/>
            </a:pPr>
            <a:r>
              <a:rPr b="1" i="0" lang="en-US" sz="2488" u="none" cap="none" strike="noStrike">
                <a:solidFill>
                  <a:srgbClr val="145DA0"/>
                </a:solidFill>
                <a:latin typeface="Rokkitt"/>
                <a:ea typeface="Rokkitt"/>
                <a:cs typeface="Rokkitt"/>
                <a:sym typeface="Rokkitt"/>
              </a:rPr>
              <a:t>Tăng cường năng lực SOC</a:t>
            </a:r>
            <a:r>
              <a:rPr b="0" i="0" lang="en-US" sz="2488" u="none" cap="none" strike="noStrike">
                <a:solidFill>
                  <a:srgbClr val="145DA0"/>
                </a:solidFill>
                <a:latin typeface="Rokkitt"/>
                <a:ea typeface="Rokkitt"/>
                <a:cs typeface="Rokkitt"/>
                <a:sym typeface="Rokkitt"/>
              </a:rPr>
              <a:t> thông qua đào tạo và công nghệ giám sát tiên tiến, như AI và machine learning, để phát hiện sự cố nhanh chóng và chính xác.</a:t>
            </a:r>
            <a:endParaRPr/>
          </a:p>
        </p:txBody>
      </p:sp>
      <p:sp>
        <p:nvSpPr>
          <p:cNvPr id="1187" name="Google Shape;1187;p57"/>
          <p:cNvSpPr txBox="1"/>
          <p:nvPr/>
        </p:nvSpPr>
        <p:spPr>
          <a:xfrm>
            <a:off x="734695" y="655320"/>
            <a:ext cx="4619823" cy="540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3057" u="none" cap="none" strike="noStrike">
                <a:solidFill>
                  <a:srgbClr val="145DA0"/>
                </a:solidFill>
                <a:latin typeface="Rokkitt"/>
                <a:ea typeface="Rokkitt"/>
                <a:cs typeface="Rokkitt"/>
                <a:sym typeface="Rokkitt"/>
              </a:rPr>
              <a:t>c/ Giải pháp</a:t>
            </a:r>
            <a:endParaRPr/>
          </a:p>
        </p:txBody>
      </p:sp>
      <p:grpSp>
        <p:nvGrpSpPr>
          <p:cNvPr id="1188" name="Google Shape;1188;p57"/>
          <p:cNvGrpSpPr/>
          <p:nvPr/>
        </p:nvGrpSpPr>
        <p:grpSpPr>
          <a:xfrm>
            <a:off x="-266850" y="-197827"/>
            <a:ext cx="1097280" cy="1097280"/>
            <a:chOff x="0" y="0"/>
            <a:chExt cx="812800" cy="812800"/>
          </a:xfrm>
        </p:grpSpPr>
        <p:sp>
          <p:nvSpPr>
            <p:cNvPr id="1189" name="Google Shape;1189;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57</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AAD"/>
        </a:solidFill>
      </p:bgPr>
    </p:bg>
    <p:spTree>
      <p:nvGrpSpPr>
        <p:cNvPr id="1194" name="Shape 1194"/>
        <p:cNvGrpSpPr/>
        <p:nvPr/>
      </p:nvGrpSpPr>
      <p:grpSpPr>
        <a:xfrm>
          <a:off x="0" y="0"/>
          <a:ext cx="0" cy="0"/>
          <a:chOff x="0" y="0"/>
          <a:chExt cx="0" cy="0"/>
        </a:xfrm>
      </p:grpSpPr>
      <p:grpSp>
        <p:nvGrpSpPr>
          <p:cNvPr id="1195" name="Google Shape;1195;p58"/>
          <p:cNvGrpSpPr/>
          <p:nvPr/>
        </p:nvGrpSpPr>
        <p:grpSpPr>
          <a:xfrm rot="-5400000">
            <a:off x="2812019" y="-2880756"/>
            <a:ext cx="6583680" cy="12345192"/>
            <a:chOff x="0" y="-28575"/>
            <a:chExt cx="2616079" cy="4905463"/>
          </a:xfrm>
        </p:grpSpPr>
        <p:sp>
          <p:nvSpPr>
            <p:cNvPr id="1196" name="Google Shape;1196;p58"/>
            <p:cNvSpPr/>
            <p:nvPr/>
          </p:nvSpPr>
          <p:spPr>
            <a:xfrm>
              <a:off x="0" y="0"/>
              <a:ext cx="2616079" cy="4876888"/>
            </a:xfrm>
            <a:custGeom>
              <a:rect b="b" l="l" r="r" t="t"/>
              <a:pathLst>
                <a:path extrusionOk="0" h="4876888" w="2616079">
                  <a:moveTo>
                    <a:pt x="0" y="0"/>
                  </a:moveTo>
                  <a:lnTo>
                    <a:pt x="2616079" y="0"/>
                  </a:lnTo>
                  <a:lnTo>
                    <a:pt x="2616079" y="4876888"/>
                  </a:lnTo>
                  <a:lnTo>
                    <a:pt x="0" y="4876888"/>
                  </a:lnTo>
                  <a:close/>
                </a:path>
              </a:pathLst>
            </a:custGeom>
            <a:solidFill>
              <a:srgbClr val="FFFFFF"/>
            </a:solidFill>
            <a:ln>
              <a:noFill/>
            </a:ln>
          </p:spPr>
        </p:sp>
        <p:sp>
          <p:nvSpPr>
            <p:cNvPr id="1197" name="Google Shape;1197;p58"/>
            <p:cNvSpPr txBox="1"/>
            <p:nvPr/>
          </p:nvSpPr>
          <p:spPr>
            <a:xfrm>
              <a:off x="0" y="-28575"/>
              <a:ext cx="2616079" cy="4905463"/>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8" name="Google Shape;1198;p58"/>
          <p:cNvSpPr txBox="1"/>
          <p:nvPr/>
        </p:nvSpPr>
        <p:spPr>
          <a:xfrm>
            <a:off x="2332695" y="999819"/>
            <a:ext cx="8003294" cy="5835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266" u="none" cap="none" strike="noStrike">
                <a:solidFill>
                  <a:srgbClr val="004AAD"/>
                </a:solidFill>
                <a:latin typeface="Rokkitt"/>
                <a:ea typeface="Rokkitt"/>
                <a:cs typeface="Rokkitt"/>
                <a:sym typeface="Rokkitt"/>
              </a:rPr>
              <a:t>Kết luận và tài liệu tham khảo</a:t>
            </a:r>
            <a:endParaRPr/>
          </a:p>
        </p:txBody>
      </p:sp>
      <p:sp>
        <p:nvSpPr>
          <p:cNvPr id="1199" name="Google Shape;1199;p58"/>
          <p:cNvSpPr txBox="1"/>
          <p:nvPr/>
        </p:nvSpPr>
        <p:spPr>
          <a:xfrm>
            <a:off x="2224802" y="2185345"/>
            <a:ext cx="9474007" cy="1922338"/>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2192" u="none" cap="none" strike="noStrike">
                <a:solidFill>
                  <a:srgbClr val="004AAD"/>
                </a:solidFill>
                <a:latin typeface="Rokkitt"/>
                <a:ea typeface="Rokkitt"/>
                <a:cs typeface="Rokkitt"/>
                <a:sym typeface="Rokkitt"/>
              </a:rPr>
              <a:t>Qua </a:t>
            </a:r>
            <a:r>
              <a:rPr b="1" i="0" lang="en-US" sz="2192" u="none" cap="none" strike="noStrike">
                <a:solidFill>
                  <a:srgbClr val="004AAD"/>
                </a:solidFill>
                <a:latin typeface="Rokkitt"/>
                <a:ea typeface="Rokkitt"/>
                <a:cs typeface="Rokkitt"/>
                <a:sym typeface="Rokkitt"/>
              </a:rPr>
              <a:t>quá trình khảo sát</a:t>
            </a:r>
            <a:r>
              <a:rPr b="0" i="0" lang="en-US" sz="2192" u="none" cap="none" strike="noStrike">
                <a:solidFill>
                  <a:srgbClr val="004AAD"/>
                </a:solidFill>
                <a:latin typeface="Rokkitt"/>
                <a:ea typeface="Rokkitt"/>
                <a:cs typeface="Rokkitt"/>
                <a:sym typeface="Rokkitt"/>
              </a:rPr>
              <a:t> và nghiên cứu về cơ sở hạ tầng công nghệ thông tin của công ty Công ty TNHH MTX Viễn thông </a:t>
            </a:r>
            <a:r>
              <a:rPr b="1" i="0" lang="en-US" sz="2192" u="none" cap="none" strike="noStrike">
                <a:solidFill>
                  <a:srgbClr val="004AAD"/>
                </a:solidFill>
                <a:latin typeface="Rokkitt"/>
                <a:ea typeface="Rokkitt"/>
                <a:cs typeface="Rokkitt"/>
                <a:sym typeface="Rokkitt"/>
              </a:rPr>
              <a:t>Quốc tế FPT Hồ Chí Minh</a:t>
            </a:r>
            <a:r>
              <a:rPr b="0" i="0" lang="en-US" sz="2192" u="none" cap="none" strike="noStrike">
                <a:solidFill>
                  <a:srgbClr val="004AAD"/>
                </a:solidFill>
                <a:latin typeface="Rokkitt"/>
                <a:ea typeface="Rokkitt"/>
                <a:cs typeface="Rokkitt"/>
                <a:sym typeface="Rokkitt"/>
              </a:rPr>
              <a:t>, nhận thấy </a:t>
            </a:r>
            <a:r>
              <a:rPr b="1" i="0" lang="en-US" sz="2192" u="none" cap="none" strike="noStrike">
                <a:solidFill>
                  <a:srgbClr val="004AAD"/>
                </a:solidFill>
                <a:latin typeface="Rokkitt"/>
                <a:ea typeface="Rokkitt"/>
                <a:cs typeface="Rokkitt"/>
                <a:sym typeface="Rokkitt"/>
              </a:rPr>
              <a:t>cơ sở hạ tầng</a:t>
            </a:r>
            <a:r>
              <a:rPr b="0" i="0" lang="en-US" sz="2192" u="none" cap="none" strike="noStrike">
                <a:solidFill>
                  <a:srgbClr val="004AAD"/>
                </a:solidFill>
                <a:latin typeface="Rokkitt"/>
                <a:ea typeface="Rokkitt"/>
                <a:cs typeface="Rokkitt"/>
                <a:sym typeface="Rokkitt"/>
              </a:rPr>
              <a:t> công nghệ thông tin của công ty </a:t>
            </a:r>
            <a:r>
              <a:rPr b="1" i="0" lang="en-US" sz="2192" u="none" cap="none" strike="noStrike">
                <a:solidFill>
                  <a:srgbClr val="004AAD"/>
                </a:solidFill>
                <a:latin typeface="Rokkitt"/>
                <a:ea typeface="Rokkitt"/>
                <a:cs typeface="Rokkitt"/>
                <a:sym typeface="Rokkitt"/>
              </a:rPr>
              <a:t>đầy đủ</a:t>
            </a:r>
            <a:r>
              <a:rPr b="0" i="0" lang="en-US" sz="2192" u="none" cap="none" strike="noStrike">
                <a:solidFill>
                  <a:srgbClr val="004AAD"/>
                </a:solidFill>
                <a:latin typeface="Rokkitt"/>
                <a:ea typeface="Rokkitt"/>
                <a:cs typeface="Rokkitt"/>
                <a:sym typeface="Rokkitt"/>
              </a:rPr>
              <a:t> các thành phần cấu tạo: </a:t>
            </a:r>
            <a:r>
              <a:rPr b="1" i="0" lang="en-US" sz="2192" u="none" cap="none" strike="noStrike">
                <a:solidFill>
                  <a:srgbClr val="004AAD"/>
                </a:solidFill>
                <a:latin typeface="Rokkitt"/>
                <a:ea typeface="Rokkitt"/>
                <a:cs typeface="Rokkitt"/>
                <a:sym typeface="Rokkitt"/>
              </a:rPr>
              <a:t>Phần cứng</a:t>
            </a:r>
            <a:r>
              <a:rPr b="0" i="0" lang="en-US" sz="2192" u="none" cap="none" strike="noStrike">
                <a:solidFill>
                  <a:srgbClr val="004AAD"/>
                </a:solidFill>
                <a:latin typeface="Rokkitt"/>
                <a:ea typeface="Rokkitt"/>
                <a:cs typeface="Rokkitt"/>
                <a:sym typeface="Rokkitt"/>
              </a:rPr>
              <a:t>, </a:t>
            </a:r>
            <a:r>
              <a:rPr b="1" i="0" lang="en-US" sz="2192" u="none" cap="none" strike="noStrike">
                <a:solidFill>
                  <a:srgbClr val="004AAD"/>
                </a:solidFill>
                <a:latin typeface="Rokkitt"/>
                <a:ea typeface="Rokkitt"/>
                <a:cs typeface="Rokkitt"/>
                <a:sym typeface="Rokkitt"/>
              </a:rPr>
              <a:t>phần mềm, tài nguyên mạng, quản trị và bảo mật</a:t>
            </a:r>
            <a:r>
              <a:rPr b="0" i="0" lang="en-US" sz="2192" u="none" cap="none" strike="noStrike">
                <a:solidFill>
                  <a:srgbClr val="004AAD"/>
                </a:solidFill>
                <a:latin typeface="Rokkitt"/>
                <a:ea typeface="Rokkitt"/>
                <a:cs typeface="Rokkitt"/>
                <a:sym typeface="Rokkitt"/>
              </a:rPr>
              <a:t> cho việc quản lý cơ sở hạ tầng thông tin của công ty.</a:t>
            </a:r>
            <a:endParaRPr/>
          </a:p>
        </p:txBody>
      </p:sp>
      <p:sp>
        <p:nvSpPr>
          <p:cNvPr id="1200" name="Google Shape;1200;p58"/>
          <p:cNvSpPr txBox="1"/>
          <p:nvPr/>
        </p:nvSpPr>
        <p:spPr>
          <a:xfrm>
            <a:off x="175525" y="2076148"/>
            <a:ext cx="1821603" cy="63929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3697" u="none" cap="none" strike="noStrike">
                <a:solidFill>
                  <a:srgbClr val="004AAD"/>
                </a:solidFill>
                <a:latin typeface="Rokkitt"/>
                <a:ea typeface="Rokkitt"/>
                <a:cs typeface="Rokkitt"/>
                <a:sym typeface="Rokkitt"/>
              </a:rPr>
              <a:t>Kết luận </a:t>
            </a:r>
            <a:endParaRPr/>
          </a:p>
        </p:txBody>
      </p:sp>
      <p:sp>
        <p:nvSpPr>
          <p:cNvPr id="1201" name="Google Shape;1201;p58"/>
          <p:cNvSpPr txBox="1"/>
          <p:nvPr/>
        </p:nvSpPr>
        <p:spPr>
          <a:xfrm>
            <a:off x="354685" y="4941397"/>
            <a:ext cx="3740235" cy="63929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3697" u="none" cap="none" strike="noStrike">
                <a:solidFill>
                  <a:srgbClr val="004AAD"/>
                </a:solidFill>
                <a:latin typeface="Rokkitt"/>
                <a:ea typeface="Rokkitt"/>
                <a:cs typeface="Rokkitt"/>
                <a:sym typeface="Rokkitt"/>
              </a:rPr>
              <a:t>Tài liệu tham khảo</a:t>
            </a:r>
            <a:endParaRPr/>
          </a:p>
        </p:txBody>
      </p:sp>
      <p:sp>
        <p:nvSpPr>
          <p:cNvPr id="1202" name="Google Shape;1202;p58"/>
          <p:cNvSpPr txBox="1"/>
          <p:nvPr/>
        </p:nvSpPr>
        <p:spPr>
          <a:xfrm>
            <a:off x="4803670" y="4243573"/>
            <a:ext cx="1021003" cy="261707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415" u="sng" cap="none" strike="noStrike">
                <a:solidFill>
                  <a:srgbClr val="004AAD"/>
                </a:solidFill>
                <a:latin typeface="Rokkitt"/>
                <a:ea typeface="Rokkitt"/>
                <a:cs typeface="Rokkitt"/>
                <a:sym typeface="Rokkitt"/>
                <a:hlinkClick r:id="rId3">
                  <a:extLst>
                    <a:ext uri="{A12FA001-AC4F-418D-AE19-62706E023703}">
                      <ahyp:hlinkClr val="tx"/>
                    </a:ext>
                  </a:extLst>
                </a:hlinkClick>
              </a:rPr>
              <a:t>Link 1</a:t>
            </a:r>
            <a:endParaRPr/>
          </a:p>
          <a:p>
            <a:pPr indent="0" lvl="0" marL="0" marR="0" rtl="0" algn="l">
              <a:lnSpc>
                <a:spcPct val="140000"/>
              </a:lnSpc>
              <a:spcBef>
                <a:spcPts val="0"/>
              </a:spcBef>
              <a:spcAft>
                <a:spcPts val="0"/>
              </a:spcAft>
              <a:buNone/>
            </a:pPr>
            <a:r>
              <a:rPr b="1" i="0" lang="en-US" sz="2415" u="sng" cap="none" strike="noStrike">
                <a:solidFill>
                  <a:srgbClr val="004AAD"/>
                </a:solidFill>
                <a:latin typeface="Rokkitt"/>
                <a:ea typeface="Rokkitt"/>
                <a:cs typeface="Rokkitt"/>
                <a:sym typeface="Rokkitt"/>
                <a:hlinkClick r:id="rId4">
                  <a:extLst>
                    <a:ext uri="{A12FA001-AC4F-418D-AE19-62706E023703}">
                      <ahyp:hlinkClr val="tx"/>
                    </a:ext>
                  </a:extLst>
                </a:hlinkClick>
              </a:rPr>
              <a:t>Link 2</a:t>
            </a:r>
            <a:r>
              <a:rPr b="1" i="0" lang="en-US" sz="2415" u="none" cap="none" strike="noStrike">
                <a:solidFill>
                  <a:srgbClr val="004AAD"/>
                </a:solidFill>
                <a:latin typeface="Rokkitt"/>
                <a:ea typeface="Rokkitt"/>
                <a:cs typeface="Rokkitt"/>
                <a:sym typeface="Rokkitt"/>
              </a:rPr>
              <a:t> </a:t>
            </a:r>
            <a:endParaRPr/>
          </a:p>
          <a:p>
            <a:pPr indent="0" lvl="0" marL="0" marR="0" rtl="0" algn="l">
              <a:lnSpc>
                <a:spcPct val="140000"/>
              </a:lnSpc>
              <a:spcBef>
                <a:spcPts val="0"/>
              </a:spcBef>
              <a:spcAft>
                <a:spcPts val="0"/>
              </a:spcAft>
              <a:buNone/>
            </a:pPr>
            <a:r>
              <a:rPr b="1" i="0" lang="en-US" sz="2415" u="sng" cap="none" strike="noStrike">
                <a:solidFill>
                  <a:srgbClr val="004AAD"/>
                </a:solidFill>
                <a:latin typeface="Rokkitt"/>
                <a:ea typeface="Rokkitt"/>
                <a:cs typeface="Rokkitt"/>
                <a:sym typeface="Rokkitt"/>
                <a:hlinkClick r:id="rId5">
                  <a:extLst>
                    <a:ext uri="{A12FA001-AC4F-418D-AE19-62706E023703}">
                      <ahyp:hlinkClr val="tx"/>
                    </a:ext>
                  </a:extLst>
                </a:hlinkClick>
              </a:rPr>
              <a:t>Link 3</a:t>
            </a:r>
            <a:endParaRPr/>
          </a:p>
          <a:p>
            <a:pPr indent="0" lvl="0" marL="0" marR="0" rtl="0" algn="l">
              <a:lnSpc>
                <a:spcPct val="140000"/>
              </a:lnSpc>
              <a:spcBef>
                <a:spcPts val="0"/>
              </a:spcBef>
              <a:spcAft>
                <a:spcPts val="0"/>
              </a:spcAft>
              <a:buNone/>
            </a:pPr>
            <a:r>
              <a:rPr b="1" i="0" lang="en-US" sz="2415" u="sng" cap="none" strike="noStrike">
                <a:solidFill>
                  <a:srgbClr val="004AAD"/>
                </a:solidFill>
                <a:latin typeface="Rokkitt"/>
                <a:ea typeface="Rokkitt"/>
                <a:cs typeface="Rokkitt"/>
                <a:sym typeface="Rokkitt"/>
                <a:hlinkClick r:id="rId6">
                  <a:extLst>
                    <a:ext uri="{A12FA001-AC4F-418D-AE19-62706E023703}">
                      <ahyp:hlinkClr val="tx"/>
                    </a:ext>
                  </a:extLst>
                </a:hlinkClick>
              </a:rPr>
              <a:t>Link 4</a:t>
            </a:r>
            <a:endParaRPr/>
          </a:p>
          <a:p>
            <a:pPr indent="0" lvl="0" marL="0" marR="0" rtl="0" algn="l">
              <a:lnSpc>
                <a:spcPct val="140000"/>
              </a:lnSpc>
              <a:spcBef>
                <a:spcPts val="0"/>
              </a:spcBef>
              <a:spcAft>
                <a:spcPts val="0"/>
              </a:spcAft>
              <a:buNone/>
            </a:pPr>
            <a:r>
              <a:rPr b="1" i="0" lang="en-US" sz="2415" u="sng" cap="none" strike="noStrike">
                <a:solidFill>
                  <a:srgbClr val="004AAD"/>
                </a:solidFill>
                <a:latin typeface="Rokkitt"/>
                <a:ea typeface="Rokkitt"/>
                <a:cs typeface="Rokkitt"/>
                <a:sym typeface="Rokkitt"/>
                <a:hlinkClick r:id="rId7">
                  <a:extLst>
                    <a:ext uri="{A12FA001-AC4F-418D-AE19-62706E023703}">
                      <ahyp:hlinkClr val="tx"/>
                    </a:ext>
                  </a:extLst>
                </a:hlinkClick>
              </a:rPr>
              <a:t>Link 5</a:t>
            </a:r>
            <a:endParaRPr/>
          </a:p>
          <a:p>
            <a:pPr indent="0" lvl="0" marL="0" marR="0" rtl="0" algn="l">
              <a:lnSpc>
                <a:spcPct val="78178"/>
              </a:lnSpc>
              <a:spcBef>
                <a:spcPts val="0"/>
              </a:spcBef>
              <a:spcAft>
                <a:spcPts val="0"/>
              </a:spcAft>
              <a:buNone/>
            </a:pPr>
            <a:r>
              <a:t/>
            </a:r>
            <a:endParaRPr b="1" i="0" sz="2415" u="sng" cap="none" strike="noStrike">
              <a:solidFill>
                <a:srgbClr val="004AAD"/>
              </a:solidFill>
              <a:latin typeface="Rokkitt"/>
              <a:ea typeface="Rokkitt"/>
              <a:cs typeface="Rokkitt"/>
              <a:sym typeface="Rokkitt"/>
              <a:hlinkClick r:id="rId8">
                <a:extLst>
                  <a:ext uri="{A12FA001-AC4F-418D-AE19-62706E023703}">
                    <ahyp:hlinkClr val="tx"/>
                  </a:ext>
                </a:extLst>
              </a:hlinkClick>
            </a:endParaRPr>
          </a:p>
          <a:p>
            <a:pPr indent="0" lvl="0" marL="0" marR="0" rtl="0" algn="l">
              <a:lnSpc>
                <a:spcPct val="78178"/>
              </a:lnSpc>
              <a:spcBef>
                <a:spcPts val="0"/>
              </a:spcBef>
              <a:spcAft>
                <a:spcPts val="0"/>
              </a:spcAft>
              <a:buNone/>
            </a:pPr>
            <a:r>
              <a:t/>
            </a:r>
            <a:endParaRPr b="1" i="0" sz="2415" u="sng" cap="none" strike="noStrike">
              <a:solidFill>
                <a:srgbClr val="004AAD"/>
              </a:solidFill>
              <a:latin typeface="Rokkitt"/>
              <a:ea typeface="Rokkitt"/>
              <a:cs typeface="Rokkitt"/>
              <a:sym typeface="Rokkitt"/>
              <a:hlinkClick r:id="rId9">
                <a:extLst>
                  <a:ext uri="{A12FA001-AC4F-418D-AE19-62706E023703}">
                    <ahyp:hlinkClr val="tx"/>
                  </a:ext>
                </a:extLst>
              </a:hlinkClick>
            </a:endParaRPr>
          </a:p>
        </p:txBody>
      </p:sp>
      <p:grpSp>
        <p:nvGrpSpPr>
          <p:cNvPr id="1203" name="Google Shape;1203;p58"/>
          <p:cNvGrpSpPr/>
          <p:nvPr/>
        </p:nvGrpSpPr>
        <p:grpSpPr>
          <a:xfrm>
            <a:off x="-266850" y="-197827"/>
            <a:ext cx="1097280" cy="1097280"/>
            <a:chOff x="0" y="0"/>
            <a:chExt cx="812800" cy="812800"/>
          </a:xfrm>
        </p:grpSpPr>
        <p:sp>
          <p:nvSpPr>
            <p:cNvPr id="1204" name="Google Shape;1204;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58</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59"/>
          <p:cNvSpPr/>
          <p:nvPr/>
        </p:nvSpPr>
        <p:spPr>
          <a:xfrm>
            <a:off x="0" y="0"/>
            <a:ext cx="13001625" cy="7315200"/>
          </a:xfrm>
          <a:custGeom>
            <a:rect b="b" l="l" r="r" t="t"/>
            <a:pathLst>
              <a:path extrusionOk="0" h="7315200" w="13001625">
                <a:moveTo>
                  <a:pt x="0" y="0"/>
                </a:moveTo>
                <a:lnTo>
                  <a:pt x="13001625" y="0"/>
                </a:lnTo>
                <a:lnTo>
                  <a:pt x="13001625" y="7315200"/>
                </a:lnTo>
                <a:lnTo>
                  <a:pt x="0" y="7315200"/>
                </a:lnTo>
                <a:lnTo>
                  <a:pt x="0" y="0"/>
                </a:lnTo>
                <a:close/>
              </a:path>
            </a:pathLst>
          </a:custGeom>
          <a:blipFill rotWithShape="1">
            <a:blip r:embed="rId3">
              <a:alphaModFix/>
            </a:blip>
            <a:stretch>
              <a:fillRect b="-9854" l="-8855" r="-4908" t="-24860"/>
            </a:stretch>
          </a:blipFill>
          <a:ln>
            <a:noFill/>
          </a:ln>
        </p:spPr>
      </p:sp>
      <p:sp>
        <p:nvSpPr>
          <p:cNvPr id="1211" name="Google Shape;1211;p59"/>
          <p:cNvSpPr txBox="1"/>
          <p:nvPr/>
        </p:nvSpPr>
        <p:spPr>
          <a:xfrm>
            <a:off x="1320175" y="3063675"/>
            <a:ext cx="11106300" cy="6567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4266" u="none" cap="none" strike="noStrike">
                <a:solidFill>
                  <a:srgbClr val="FDFDFD"/>
                </a:solidFill>
                <a:latin typeface="Rokkitt"/>
                <a:ea typeface="Rokkitt"/>
                <a:cs typeface="Rokkitt"/>
                <a:sym typeface="Rokkitt"/>
              </a:rPr>
              <a:t>CẢM ƠN CÔ VÀ CÁC BẠN ĐÃ LẮNG NGHE </a:t>
            </a:r>
            <a:endParaRPr/>
          </a:p>
        </p:txBody>
      </p:sp>
      <p:grpSp>
        <p:nvGrpSpPr>
          <p:cNvPr id="1212" name="Google Shape;1212;p59"/>
          <p:cNvGrpSpPr/>
          <p:nvPr/>
        </p:nvGrpSpPr>
        <p:grpSpPr>
          <a:xfrm>
            <a:off x="-266850" y="-197827"/>
            <a:ext cx="1097280" cy="1097280"/>
            <a:chOff x="0" y="0"/>
            <a:chExt cx="812800" cy="812800"/>
          </a:xfrm>
        </p:grpSpPr>
        <p:sp>
          <p:nvSpPr>
            <p:cNvPr id="1213" name="Google Shape;1213;p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59</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98" name="Shape 198"/>
        <p:cNvGrpSpPr/>
        <p:nvPr/>
      </p:nvGrpSpPr>
      <p:grpSpPr>
        <a:xfrm>
          <a:off x="0" y="0"/>
          <a:ext cx="0" cy="0"/>
          <a:chOff x="0" y="0"/>
          <a:chExt cx="0" cy="0"/>
        </a:xfrm>
      </p:grpSpPr>
      <p:sp>
        <p:nvSpPr>
          <p:cNvPr id="199" name="Google Shape;199;p6"/>
          <p:cNvSpPr/>
          <p:nvPr/>
        </p:nvSpPr>
        <p:spPr>
          <a:xfrm>
            <a:off x="7775068" y="1132971"/>
            <a:ext cx="4758804" cy="4602371"/>
          </a:xfrm>
          <a:custGeom>
            <a:rect b="b" l="l" r="r" t="t"/>
            <a:pathLst>
              <a:path extrusionOk="0" h="4602371" w="4758804">
                <a:moveTo>
                  <a:pt x="0" y="0"/>
                </a:moveTo>
                <a:lnTo>
                  <a:pt x="4758804" y="0"/>
                </a:lnTo>
                <a:lnTo>
                  <a:pt x="4758804" y="4602371"/>
                </a:lnTo>
                <a:lnTo>
                  <a:pt x="0" y="4602371"/>
                </a:lnTo>
                <a:lnTo>
                  <a:pt x="0" y="0"/>
                </a:lnTo>
                <a:close/>
              </a:path>
            </a:pathLst>
          </a:custGeom>
          <a:blipFill rotWithShape="1">
            <a:blip r:embed="rId3">
              <a:alphaModFix/>
            </a:blip>
            <a:stretch>
              <a:fillRect b="0" l="-21635" r="-21142" t="0"/>
            </a:stretch>
          </a:blipFill>
          <a:ln>
            <a:noFill/>
          </a:ln>
        </p:spPr>
      </p:sp>
      <p:sp>
        <p:nvSpPr>
          <p:cNvPr id="200" name="Google Shape;200;p6"/>
          <p:cNvSpPr txBox="1"/>
          <p:nvPr/>
        </p:nvSpPr>
        <p:spPr>
          <a:xfrm>
            <a:off x="281790" y="832778"/>
            <a:ext cx="6721051" cy="5541335"/>
          </a:xfrm>
          <a:prstGeom prst="rect">
            <a:avLst/>
          </a:prstGeom>
          <a:noFill/>
          <a:ln>
            <a:noFill/>
          </a:ln>
        </p:spPr>
        <p:txBody>
          <a:bodyPr anchorCtr="0" anchor="t" bIns="0" lIns="0" spcFirstLastPara="1" rIns="0" wrap="square" tIns="0">
            <a:spAutoFit/>
          </a:bodyPr>
          <a:lstStyle/>
          <a:p>
            <a:pPr indent="0" lvl="0" marL="0" marR="0" rtl="0" algn="just">
              <a:lnSpc>
                <a:spcPct val="140025"/>
              </a:lnSpc>
              <a:spcBef>
                <a:spcPts val="0"/>
              </a:spcBef>
              <a:spcAft>
                <a:spcPts val="0"/>
              </a:spcAft>
              <a:buNone/>
            </a:pPr>
            <a:r>
              <a:rPr b="1" i="0" lang="en-US" sz="3128" u="none" cap="none" strike="noStrike">
                <a:solidFill>
                  <a:srgbClr val="051D40"/>
                </a:solidFill>
                <a:latin typeface="Rokkitt"/>
                <a:ea typeface="Rokkitt"/>
                <a:cs typeface="Rokkitt"/>
                <a:sym typeface="Rokkitt"/>
              </a:rPr>
              <a:t>1.1 Hệ thống máy tính bao gồm: </a:t>
            </a:r>
            <a:endParaRPr/>
          </a:p>
          <a:p>
            <a:pPr indent="0" lvl="0" marL="0" marR="0" rtl="0" algn="just">
              <a:lnSpc>
                <a:spcPct val="140025"/>
              </a:lnSpc>
              <a:spcBef>
                <a:spcPts val="0"/>
              </a:spcBef>
              <a:spcAft>
                <a:spcPts val="0"/>
              </a:spcAft>
              <a:buNone/>
            </a:pPr>
            <a:r>
              <a:t/>
            </a:r>
            <a:endParaRPr b="1" i="0" sz="3128" u="none" cap="none" strike="noStrike">
              <a:solidFill>
                <a:srgbClr val="051D40"/>
              </a:solidFill>
              <a:latin typeface="Rokkitt"/>
              <a:ea typeface="Rokkitt"/>
              <a:cs typeface="Rokkitt"/>
              <a:sym typeface="Rokkitt"/>
            </a:endParaRPr>
          </a:p>
          <a:p>
            <a:pPr indent="-337759" lvl="1" marL="675519" marR="0" rtl="0" algn="just">
              <a:lnSpc>
                <a:spcPct val="140025"/>
              </a:lnSpc>
              <a:spcBef>
                <a:spcPts val="0"/>
              </a:spcBef>
              <a:spcAft>
                <a:spcPts val="0"/>
              </a:spcAft>
              <a:buClr>
                <a:srgbClr val="051D40"/>
              </a:buClr>
              <a:buSzPts val="3128"/>
              <a:buFont typeface="Rokkitt"/>
              <a:buAutoNum type="arabicPeriod"/>
            </a:pPr>
            <a:r>
              <a:rPr b="1" i="0" lang="en-US" sz="3128" u="none" cap="none" strike="noStrike">
                <a:solidFill>
                  <a:srgbClr val="051D40"/>
                </a:solidFill>
                <a:latin typeface="Rokkitt"/>
                <a:ea typeface="Rokkitt"/>
                <a:cs typeface="Rokkitt"/>
                <a:sym typeface="Rokkitt"/>
              </a:rPr>
              <a:t>Hệ thống máy chủ: </a:t>
            </a:r>
            <a:r>
              <a:rPr b="0" i="0" lang="en-US" sz="3128" u="none" cap="none" strike="noStrike">
                <a:solidFill>
                  <a:srgbClr val="051D40"/>
                </a:solidFill>
                <a:latin typeface="Rokkitt"/>
                <a:ea typeface="Rokkitt"/>
                <a:cs typeface="Rokkitt"/>
                <a:sym typeface="Rokkitt"/>
              </a:rPr>
              <a:t>Máy chủ dạng Rack gồm các phân loại như máy chủ DNS, DHCP, máy chủ Thư điện tử,...</a:t>
            </a:r>
            <a:endParaRPr/>
          </a:p>
          <a:p>
            <a:pPr indent="-337759" lvl="1" marL="675519" marR="0" rtl="0" algn="just">
              <a:lnSpc>
                <a:spcPct val="140025"/>
              </a:lnSpc>
              <a:spcBef>
                <a:spcPts val="0"/>
              </a:spcBef>
              <a:spcAft>
                <a:spcPts val="0"/>
              </a:spcAft>
              <a:buClr>
                <a:srgbClr val="051D40"/>
              </a:buClr>
              <a:buSzPts val="3128"/>
              <a:buFont typeface="Rokkitt"/>
              <a:buAutoNum type="arabicPeriod"/>
            </a:pPr>
            <a:r>
              <a:rPr b="1" i="0" lang="en-US" sz="3128" u="none" cap="none" strike="noStrike">
                <a:solidFill>
                  <a:srgbClr val="051D40"/>
                </a:solidFill>
                <a:latin typeface="Rokkitt"/>
                <a:ea typeface="Rokkitt"/>
                <a:cs typeface="Rokkitt"/>
                <a:sym typeface="Rokkitt"/>
              </a:rPr>
              <a:t>Hệ thống máy trạm: </a:t>
            </a:r>
            <a:r>
              <a:rPr b="0" i="0" lang="en-US" sz="3128" u="none" cap="none" strike="noStrike">
                <a:solidFill>
                  <a:srgbClr val="051D40"/>
                </a:solidFill>
                <a:latin typeface="Rokkitt"/>
                <a:ea typeface="Rokkitt"/>
                <a:cs typeface="Rokkitt"/>
                <a:sym typeface="Rokkitt"/>
              </a:rPr>
              <a:t>hơn 1000 các máy trạm chuyên dụng</a:t>
            </a:r>
            <a:endParaRPr/>
          </a:p>
          <a:p>
            <a:pPr indent="-337759" lvl="1" marL="675519" marR="0" rtl="0" algn="just">
              <a:lnSpc>
                <a:spcPct val="140025"/>
              </a:lnSpc>
              <a:spcBef>
                <a:spcPts val="0"/>
              </a:spcBef>
              <a:spcAft>
                <a:spcPts val="0"/>
              </a:spcAft>
              <a:buClr>
                <a:srgbClr val="051D40"/>
              </a:buClr>
              <a:buSzPts val="3128"/>
              <a:buFont typeface="Rokkitt"/>
              <a:buAutoNum type="arabicPeriod"/>
            </a:pPr>
            <a:r>
              <a:rPr b="1" i="0" lang="en-US" sz="3128" u="none" cap="none" strike="noStrike">
                <a:solidFill>
                  <a:srgbClr val="051D40"/>
                </a:solidFill>
                <a:latin typeface="Rokkitt"/>
                <a:ea typeface="Rokkitt"/>
                <a:cs typeface="Rokkitt"/>
                <a:sym typeface="Rokkitt"/>
              </a:rPr>
              <a:t>Hệ thống máy tính con</a:t>
            </a:r>
            <a:r>
              <a:rPr b="0" i="0" lang="en-US" sz="3128" u="none" cap="none" strike="noStrike">
                <a:solidFill>
                  <a:srgbClr val="051D40"/>
                </a:solidFill>
                <a:latin typeface="Rokkitt"/>
                <a:ea typeface="Rokkitt"/>
                <a:cs typeface="Rokkitt"/>
                <a:sym typeface="Rokkitt"/>
              </a:rPr>
              <a:t>: Có khoảng hơn 3000 máy tính cá nhân</a:t>
            </a:r>
            <a:endParaRPr/>
          </a:p>
          <a:p>
            <a:pPr indent="0" lvl="0" marL="0" marR="0" rtl="0" algn="just">
              <a:lnSpc>
                <a:spcPct val="140025"/>
              </a:lnSpc>
              <a:spcBef>
                <a:spcPts val="0"/>
              </a:spcBef>
              <a:spcAft>
                <a:spcPts val="0"/>
              </a:spcAft>
              <a:buNone/>
            </a:pPr>
            <a:r>
              <a:t/>
            </a:r>
            <a:endParaRPr b="0" i="0" sz="3128" u="none" cap="none" strike="noStrike">
              <a:solidFill>
                <a:srgbClr val="051D40"/>
              </a:solidFill>
              <a:latin typeface="Rokkitt"/>
              <a:ea typeface="Rokkitt"/>
              <a:cs typeface="Rokkitt"/>
              <a:sym typeface="Rokkitt"/>
            </a:endParaRPr>
          </a:p>
        </p:txBody>
      </p:sp>
      <p:sp>
        <p:nvSpPr>
          <p:cNvPr id="201" name="Google Shape;201;p6"/>
          <p:cNvSpPr txBox="1"/>
          <p:nvPr/>
        </p:nvSpPr>
        <p:spPr>
          <a:xfrm>
            <a:off x="9481454" y="5700244"/>
            <a:ext cx="1346031" cy="372745"/>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33" u="none" cap="none" strike="noStrike">
                <a:solidFill>
                  <a:srgbClr val="051D40"/>
                </a:solidFill>
                <a:latin typeface="Rokkitt"/>
                <a:ea typeface="Rokkitt"/>
                <a:cs typeface="Rokkitt"/>
                <a:sym typeface="Rokkitt"/>
              </a:rPr>
              <a:t>Server rack</a:t>
            </a:r>
            <a:endParaRPr/>
          </a:p>
        </p:txBody>
      </p:sp>
      <p:grpSp>
        <p:nvGrpSpPr>
          <p:cNvPr id="202" name="Google Shape;202;p6"/>
          <p:cNvGrpSpPr/>
          <p:nvPr/>
        </p:nvGrpSpPr>
        <p:grpSpPr>
          <a:xfrm>
            <a:off x="-266850" y="-197827"/>
            <a:ext cx="1097280" cy="1097280"/>
            <a:chOff x="0" y="0"/>
            <a:chExt cx="812800" cy="812800"/>
          </a:xfrm>
        </p:grpSpPr>
        <p:sp>
          <p:nvSpPr>
            <p:cNvPr id="203" name="Google Shape;20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0" i="0" lang="en-US" sz="3555" u="none" cap="none" strike="noStrike">
                  <a:solidFill>
                    <a:srgbClr val="FFFFFF"/>
                  </a:solidFill>
                  <a:latin typeface="Rokkitt Medium"/>
                  <a:ea typeface="Rokkitt Medium"/>
                  <a:cs typeface="Rokkitt Medium"/>
                  <a:sym typeface="Rokkitt Medium"/>
                </a:rPr>
                <a:t>6</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12" name="Shape 212"/>
        <p:cNvGrpSpPr/>
        <p:nvPr/>
      </p:nvGrpSpPr>
      <p:grpSpPr>
        <a:xfrm>
          <a:off x="0" y="0"/>
          <a:ext cx="0" cy="0"/>
          <a:chOff x="0" y="0"/>
          <a:chExt cx="0" cy="0"/>
        </a:xfrm>
      </p:grpSpPr>
      <p:sp>
        <p:nvSpPr>
          <p:cNvPr id="213" name="Google Shape;213;p7"/>
          <p:cNvSpPr/>
          <p:nvPr/>
        </p:nvSpPr>
        <p:spPr>
          <a:xfrm>
            <a:off x="868724" y="2020405"/>
            <a:ext cx="3529703" cy="3120179"/>
          </a:xfrm>
          <a:custGeom>
            <a:rect b="b" l="l" r="r" t="t"/>
            <a:pathLst>
              <a:path extrusionOk="0" h="3120179" w="3529703">
                <a:moveTo>
                  <a:pt x="0" y="0"/>
                </a:moveTo>
                <a:lnTo>
                  <a:pt x="3529703" y="0"/>
                </a:lnTo>
                <a:lnTo>
                  <a:pt x="3529703" y="3120180"/>
                </a:lnTo>
                <a:lnTo>
                  <a:pt x="0" y="3120180"/>
                </a:lnTo>
                <a:lnTo>
                  <a:pt x="0" y="0"/>
                </a:lnTo>
                <a:close/>
              </a:path>
            </a:pathLst>
          </a:custGeom>
          <a:blipFill rotWithShape="1">
            <a:blip r:embed="rId3">
              <a:alphaModFix/>
            </a:blip>
            <a:stretch>
              <a:fillRect b="0" l="0" r="0" t="0"/>
            </a:stretch>
          </a:blipFill>
          <a:ln>
            <a:noFill/>
          </a:ln>
        </p:spPr>
      </p:sp>
      <p:sp>
        <p:nvSpPr>
          <p:cNvPr id="214" name="Google Shape;214;p7"/>
          <p:cNvSpPr txBox="1"/>
          <p:nvPr/>
        </p:nvSpPr>
        <p:spPr>
          <a:xfrm>
            <a:off x="734695" y="785693"/>
            <a:ext cx="11541760" cy="987354"/>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844" u="none" cap="none" strike="noStrike">
                <a:solidFill>
                  <a:srgbClr val="051D40"/>
                </a:solidFill>
                <a:latin typeface="Rokkitt"/>
                <a:ea typeface="Rokkitt"/>
                <a:cs typeface="Rokkitt"/>
                <a:sym typeface="Rokkitt"/>
              </a:rPr>
              <a:t>1.2 Trang thiết bị hóa:</a:t>
            </a:r>
            <a:endParaRPr/>
          </a:p>
          <a:p>
            <a:pPr indent="0" lvl="0" marL="0" marR="0" rtl="0" algn="l">
              <a:lnSpc>
                <a:spcPct val="140014"/>
              </a:lnSpc>
              <a:spcBef>
                <a:spcPts val="0"/>
              </a:spcBef>
              <a:spcAft>
                <a:spcPts val="0"/>
              </a:spcAft>
              <a:buNone/>
            </a:pPr>
            <a:r>
              <a:t/>
            </a:r>
            <a:endParaRPr b="1" i="0" sz="2844" u="none" cap="none" strike="noStrike">
              <a:solidFill>
                <a:srgbClr val="051D40"/>
              </a:solidFill>
              <a:latin typeface="Rokkitt"/>
              <a:ea typeface="Rokkitt"/>
              <a:cs typeface="Rokkitt"/>
              <a:sym typeface="Rokkitt"/>
            </a:endParaRPr>
          </a:p>
        </p:txBody>
      </p:sp>
      <p:sp>
        <p:nvSpPr>
          <p:cNvPr id="215" name="Google Shape;215;p7"/>
          <p:cNvSpPr txBox="1"/>
          <p:nvPr/>
        </p:nvSpPr>
        <p:spPr>
          <a:xfrm>
            <a:off x="1354684" y="5207507"/>
            <a:ext cx="2207768" cy="48612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44" u="none" cap="none" strike="noStrike">
                <a:solidFill>
                  <a:srgbClr val="051D40"/>
                </a:solidFill>
                <a:latin typeface="Rokkitt"/>
                <a:ea typeface="Rokkitt"/>
                <a:cs typeface="Rokkitt"/>
                <a:sym typeface="Rokkitt"/>
              </a:rPr>
              <a:t>Máy FAX-L170</a:t>
            </a:r>
            <a:endParaRPr/>
          </a:p>
        </p:txBody>
      </p:sp>
      <p:sp>
        <p:nvSpPr>
          <p:cNvPr id="216" name="Google Shape;216;p7"/>
          <p:cNvSpPr/>
          <p:nvPr/>
        </p:nvSpPr>
        <p:spPr>
          <a:xfrm>
            <a:off x="4967387" y="1828489"/>
            <a:ext cx="3076376" cy="2987634"/>
          </a:xfrm>
          <a:custGeom>
            <a:rect b="b" l="l" r="r" t="t"/>
            <a:pathLst>
              <a:path extrusionOk="0" h="2987634" w="3076376">
                <a:moveTo>
                  <a:pt x="0" y="0"/>
                </a:moveTo>
                <a:lnTo>
                  <a:pt x="3076376" y="0"/>
                </a:lnTo>
                <a:lnTo>
                  <a:pt x="3076376" y="2987634"/>
                </a:lnTo>
                <a:lnTo>
                  <a:pt x="0" y="2987634"/>
                </a:lnTo>
                <a:lnTo>
                  <a:pt x="0" y="0"/>
                </a:lnTo>
                <a:close/>
              </a:path>
            </a:pathLst>
          </a:custGeom>
          <a:blipFill rotWithShape="1">
            <a:blip r:embed="rId4">
              <a:alphaModFix/>
            </a:blip>
            <a:stretch>
              <a:fillRect b="0" l="0" r="0" t="0"/>
            </a:stretch>
          </a:blipFill>
          <a:ln>
            <a:noFill/>
          </a:ln>
        </p:spPr>
      </p:sp>
      <p:sp>
        <p:nvSpPr>
          <p:cNvPr id="217" name="Google Shape;217;p7"/>
          <p:cNvSpPr txBox="1"/>
          <p:nvPr/>
        </p:nvSpPr>
        <p:spPr>
          <a:xfrm>
            <a:off x="4528445" y="5207507"/>
            <a:ext cx="4331631" cy="48612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44" u="none" cap="none" strike="noStrike">
                <a:solidFill>
                  <a:srgbClr val="051D40"/>
                </a:solidFill>
                <a:latin typeface="Rokkitt"/>
                <a:ea typeface="Rokkitt"/>
                <a:cs typeface="Rokkitt"/>
                <a:sym typeface="Rokkitt"/>
              </a:rPr>
              <a:t>Máy in imageCLASS MF241d</a:t>
            </a:r>
            <a:endParaRPr/>
          </a:p>
        </p:txBody>
      </p:sp>
      <p:sp>
        <p:nvSpPr>
          <p:cNvPr id="218" name="Google Shape;218;p7"/>
          <p:cNvSpPr/>
          <p:nvPr/>
        </p:nvSpPr>
        <p:spPr>
          <a:xfrm>
            <a:off x="8612723" y="2139503"/>
            <a:ext cx="4095669" cy="2881985"/>
          </a:xfrm>
          <a:custGeom>
            <a:rect b="b" l="l" r="r" t="t"/>
            <a:pathLst>
              <a:path extrusionOk="0" h="2881985" w="4095669">
                <a:moveTo>
                  <a:pt x="0" y="0"/>
                </a:moveTo>
                <a:lnTo>
                  <a:pt x="4095669" y="0"/>
                </a:lnTo>
                <a:lnTo>
                  <a:pt x="4095669" y="2881985"/>
                </a:lnTo>
                <a:lnTo>
                  <a:pt x="0" y="2881985"/>
                </a:lnTo>
                <a:lnTo>
                  <a:pt x="0" y="0"/>
                </a:lnTo>
                <a:close/>
              </a:path>
            </a:pathLst>
          </a:custGeom>
          <a:blipFill rotWithShape="1">
            <a:blip r:embed="rId5">
              <a:alphaModFix/>
            </a:blip>
            <a:stretch>
              <a:fillRect b="-23311" l="0" r="0" t="-18796"/>
            </a:stretch>
          </a:blipFill>
          <a:ln>
            <a:noFill/>
          </a:ln>
        </p:spPr>
      </p:sp>
      <p:sp>
        <p:nvSpPr>
          <p:cNvPr id="219" name="Google Shape;219;p7"/>
          <p:cNvSpPr txBox="1"/>
          <p:nvPr/>
        </p:nvSpPr>
        <p:spPr>
          <a:xfrm>
            <a:off x="9293108" y="5207507"/>
            <a:ext cx="3415284" cy="48612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44" u="none" cap="none" strike="noStrike">
                <a:solidFill>
                  <a:srgbClr val="051D40"/>
                </a:solidFill>
                <a:latin typeface="Rokkitt"/>
                <a:ea typeface="Rokkitt"/>
                <a:cs typeface="Rokkitt"/>
                <a:sym typeface="Rokkitt"/>
              </a:rPr>
              <a:t>Máy chiếu: LV-WU360</a:t>
            </a:r>
            <a:endParaRPr/>
          </a:p>
        </p:txBody>
      </p:sp>
      <p:grpSp>
        <p:nvGrpSpPr>
          <p:cNvPr id="220" name="Google Shape;220;p7"/>
          <p:cNvGrpSpPr/>
          <p:nvPr/>
        </p:nvGrpSpPr>
        <p:grpSpPr>
          <a:xfrm>
            <a:off x="-266850" y="-197827"/>
            <a:ext cx="1097280" cy="1097280"/>
            <a:chOff x="0" y="0"/>
            <a:chExt cx="812800" cy="812800"/>
          </a:xfrm>
        </p:grpSpPr>
        <p:sp>
          <p:nvSpPr>
            <p:cNvPr id="221" name="Google Shape;22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7</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26" name="Shape 226"/>
        <p:cNvGrpSpPr/>
        <p:nvPr/>
      </p:nvGrpSpPr>
      <p:grpSpPr>
        <a:xfrm>
          <a:off x="0" y="0"/>
          <a:ext cx="0" cy="0"/>
          <a:chOff x="0" y="0"/>
          <a:chExt cx="0" cy="0"/>
        </a:xfrm>
      </p:grpSpPr>
      <p:sp>
        <p:nvSpPr>
          <p:cNvPr id="227" name="Google Shape;227;p8"/>
          <p:cNvSpPr/>
          <p:nvPr/>
        </p:nvSpPr>
        <p:spPr>
          <a:xfrm>
            <a:off x="8327857" y="0"/>
            <a:ext cx="6370820" cy="6622611"/>
          </a:xfrm>
          <a:custGeom>
            <a:rect b="b" l="l" r="r" t="t"/>
            <a:pathLst>
              <a:path extrusionOk="0"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rotWithShape="1">
            <a:blip r:embed="rId3">
              <a:alphaModFix/>
            </a:blip>
            <a:stretch>
              <a:fillRect b="0" l="-28010" r="-2801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8"/>
          <p:cNvGrpSpPr/>
          <p:nvPr/>
        </p:nvGrpSpPr>
        <p:grpSpPr>
          <a:xfrm>
            <a:off x="3175" y="-51435"/>
            <a:ext cx="6868160" cy="7366635"/>
            <a:chOff x="0" y="-19050"/>
            <a:chExt cx="2543763" cy="2728383"/>
          </a:xfrm>
        </p:grpSpPr>
        <p:sp>
          <p:nvSpPr>
            <p:cNvPr id="229" name="Google Shape;229;p8"/>
            <p:cNvSpPr/>
            <p:nvPr/>
          </p:nvSpPr>
          <p:spPr>
            <a:xfrm>
              <a:off x="0" y="0"/>
              <a:ext cx="2543763" cy="2709333"/>
            </a:xfrm>
            <a:custGeom>
              <a:rect b="b" l="l" r="r" t="t"/>
              <a:pathLst>
                <a:path extrusionOk="0" h="2709333" w="2543763">
                  <a:moveTo>
                    <a:pt x="0" y="0"/>
                  </a:moveTo>
                  <a:lnTo>
                    <a:pt x="2543763" y="0"/>
                  </a:lnTo>
                  <a:lnTo>
                    <a:pt x="2543763" y="2709333"/>
                  </a:lnTo>
                  <a:lnTo>
                    <a:pt x="0" y="2709333"/>
                  </a:lnTo>
                  <a:close/>
                </a:path>
              </a:pathLst>
            </a:custGeom>
            <a:solidFill>
              <a:srgbClr val="051D40">
                <a:alpha val="74901"/>
              </a:srgbClr>
            </a:solidFill>
            <a:ln>
              <a:noFill/>
            </a:ln>
          </p:spPr>
        </p:sp>
        <p:sp>
          <p:nvSpPr>
            <p:cNvPr id="230" name="Google Shape;230;p8"/>
            <p:cNvSpPr txBox="1"/>
            <p:nvPr/>
          </p:nvSpPr>
          <p:spPr>
            <a:xfrm>
              <a:off x="0" y="-19050"/>
              <a:ext cx="2543763" cy="2728383"/>
            </a:xfrm>
            <a:prstGeom prst="rect">
              <a:avLst/>
            </a:prstGeom>
            <a:noFill/>
            <a:ln>
              <a:noFill/>
            </a:ln>
          </p:spPr>
          <p:txBody>
            <a:bodyPr anchorCtr="0" anchor="ctr" bIns="36100" lIns="36100" spcFirstLastPara="1" rIns="36100" wrap="square" tIns="36100">
              <a:noAutofit/>
            </a:bodyPr>
            <a:lstStyle/>
            <a:p>
              <a:pPr indent="0" lvl="0" marL="0" marR="0" rtl="0" algn="ctr">
                <a:lnSpc>
                  <a:spcPct val="102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1" name="Google Shape;231;p8"/>
          <p:cNvSpPr txBox="1"/>
          <p:nvPr/>
        </p:nvSpPr>
        <p:spPr>
          <a:xfrm>
            <a:off x="3175" y="2849122"/>
            <a:ext cx="6868160" cy="714206"/>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1" i="0" lang="en-US" sz="4266" u="none" cap="none" strike="noStrike">
                <a:solidFill>
                  <a:srgbClr val="4BD1FB"/>
                </a:solidFill>
                <a:latin typeface="Open Sans ExtraBold"/>
                <a:ea typeface="Open Sans ExtraBold"/>
                <a:cs typeface="Open Sans ExtraBold"/>
                <a:sym typeface="Open Sans ExtraBold"/>
              </a:rPr>
              <a:t>2.PHẦN MỀM</a:t>
            </a:r>
            <a:endParaRPr/>
          </a:p>
        </p:txBody>
      </p:sp>
      <p:cxnSp>
        <p:nvCxnSpPr>
          <p:cNvPr id="232" name="Google Shape;232;p8"/>
          <p:cNvCxnSpPr/>
          <p:nvPr/>
        </p:nvCxnSpPr>
        <p:spPr>
          <a:xfrm>
            <a:off x="403377" y="3996628"/>
            <a:ext cx="6211856" cy="0"/>
          </a:xfrm>
          <a:prstGeom prst="straightConnector1">
            <a:avLst/>
          </a:prstGeom>
          <a:noFill/>
          <a:ln cap="flat" cmpd="sng" w="38100">
            <a:solidFill>
              <a:srgbClr val="145DA0"/>
            </a:solidFill>
            <a:prstDash val="solid"/>
            <a:round/>
            <a:headEnd len="sm" w="sm" type="none"/>
            <a:tailEnd len="sm" w="sm" type="none"/>
          </a:ln>
        </p:spPr>
      </p:cxnSp>
      <p:cxnSp>
        <p:nvCxnSpPr>
          <p:cNvPr id="233" name="Google Shape;233;p8"/>
          <p:cNvCxnSpPr/>
          <p:nvPr/>
        </p:nvCxnSpPr>
        <p:spPr>
          <a:xfrm>
            <a:off x="403377" y="2376834"/>
            <a:ext cx="6211856" cy="0"/>
          </a:xfrm>
          <a:prstGeom prst="straightConnector1">
            <a:avLst/>
          </a:prstGeom>
          <a:noFill/>
          <a:ln cap="flat" cmpd="sng" w="38100">
            <a:solidFill>
              <a:srgbClr val="145DA0"/>
            </a:solidFill>
            <a:prstDash val="solid"/>
            <a:round/>
            <a:headEnd len="sm" w="sm" type="none"/>
            <a:tailEnd len="sm" w="sm" type="none"/>
          </a:ln>
        </p:spPr>
      </p:cxnSp>
      <p:grpSp>
        <p:nvGrpSpPr>
          <p:cNvPr id="234" name="Google Shape;234;p8"/>
          <p:cNvGrpSpPr/>
          <p:nvPr/>
        </p:nvGrpSpPr>
        <p:grpSpPr>
          <a:xfrm>
            <a:off x="-266850" y="-197827"/>
            <a:ext cx="1097280" cy="1097280"/>
            <a:chOff x="0" y="0"/>
            <a:chExt cx="812800" cy="812800"/>
          </a:xfrm>
        </p:grpSpPr>
        <p:sp>
          <p:nvSpPr>
            <p:cNvPr id="235" name="Google Shape;23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8</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40" name="Shape 240"/>
        <p:cNvGrpSpPr/>
        <p:nvPr/>
      </p:nvGrpSpPr>
      <p:grpSpPr>
        <a:xfrm>
          <a:off x="0" y="0"/>
          <a:ext cx="0" cy="0"/>
          <a:chOff x="0" y="0"/>
          <a:chExt cx="0" cy="0"/>
        </a:xfrm>
      </p:grpSpPr>
      <p:grpSp>
        <p:nvGrpSpPr>
          <p:cNvPr id="241" name="Google Shape;241;p9"/>
          <p:cNvGrpSpPr/>
          <p:nvPr/>
        </p:nvGrpSpPr>
        <p:grpSpPr>
          <a:xfrm>
            <a:off x="11613516" y="-77153"/>
            <a:ext cx="1394459" cy="7392353"/>
            <a:chOff x="0" y="-28575"/>
            <a:chExt cx="516466" cy="2737908"/>
          </a:xfrm>
        </p:grpSpPr>
        <p:sp>
          <p:nvSpPr>
            <p:cNvPr id="242" name="Google Shape;242;p9"/>
            <p:cNvSpPr/>
            <p:nvPr/>
          </p:nvSpPr>
          <p:spPr>
            <a:xfrm>
              <a:off x="0" y="0"/>
              <a:ext cx="516466" cy="2709333"/>
            </a:xfrm>
            <a:custGeom>
              <a:rect b="b" l="l" r="r" t="t"/>
              <a:pathLst>
                <a:path extrusionOk="0" h="2709333" w="516466">
                  <a:moveTo>
                    <a:pt x="0" y="0"/>
                  </a:moveTo>
                  <a:lnTo>
                    <a:pt x="516466" y="0"/>
                  </a:lnTo>
                  <a:lnTo>
                    <a:pt x="516466" y="2709333"/>
                  </a:lnTo>
                  <a:lnTo>
                    <a:pt x="0" y="2709333"/>
                  </a:lnTo>
                  <a:close/>
                </a:path>
              </a:pathLst>
            </a:custGeom>
            <a:solidFill>
              <a:srgbClr val="00569E"/>
            </a:solidFill>
            <a:ln>
              <a:noFill/>
            </a:ln>
          </p:spPr>
        </p:sp>
        <p:sp>
          <p:nvSpPr>
            <p:cNvPr id="243" name="Google Shape;243;p9"/>
            <p:cNvSpPr txBox="1"/>
            <p:nvPr/>
          </p:nvSpPr>
          <p:spPr>
            <a:xfrm>
              <a:off x="0" y="-28575"/>
              <a:ext cx="516466" cy="2737908"/>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9"/>
          <p:cNvGrpSpPr/>
          <p:nvPr/>
        </p:nvGrpSpPr>
        <p:grpSpPr>
          <a:xfrm>
            <a:off x="11478108" y="5934472"/>
            <a:ext cx="4228959" cy="4228959"/>
            <a:chOff x="0" y="0"/>
            <a:chExt cx="812800" cy="812800"/>
          </a:xfrm>
        </p:grpSpPr>
        <p:sp>
          <p:nvSpPr>
            <p:cNvPr id="245" name="Google Shape;24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76275">
              <a:solidFill>
                <a:srgbClr val="FFFFFF">
                  <a:alpha val="15294"/>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txBox="1"/>
            <p:nvPr/>
          </p:nvSpPr>
          <p:spPr>
            <a:xfrm>
              <a:off x="76200" y="47625"/>
              <a:ext cx="660400" cy="688975"/>
            </a:xfrm>
            <a:prstGeom prst="rect">
              <a:avLst/>
            </a:prstGeom>
            <a:noFill/>
            <a:ln>
              <a:noFill/>
            </a:ln>
          </p:spPr>
          <p:txBody>
            <a:bodyPr anchorCtr="0" anchor="ctr" bIns="36100" lIns="36100" spcFirstLastPara="1" rIns="36100" wrap="square" tIns="36100">
              <a:noAutofit/>
            </a:bodyPr>
            <a:lstStyle/>
            <a:p>
              <a:pPr indent="0" lvl="0" marL="0" marR="0" rtl="0" algn="ctr">
                <a:lnSpc>
                  <a:spcPct val="10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9"/>
          <p:cNvGrpSpPr/>
          <p:nvPr/>
        </p:nvGrpSpPr>
        <p:grpSpPr>
          <a:xfrm>
            <a:off x="8551180" y="2361983"/>
            <a:ext cx="1971320" cy="635373"/>
            <a:chOff x="0" y="-47625"/>
            <a:chExt cx="1013291" cy="326592"/>
          </a:xfrm>
        </p:grpSpPr>
        <p:sp>
          <p:nvSpPr>
            <p:cNvPr id="248" name="Google Shape;248;p9"/>
            <p:cNvSpPr/>
            <p:nvPr/>
          </p:nvSpPr>
          <p:spPr>
            <a:xfrm>
              <a:off x="0" y="0"/>
              <a:ext cx="1013291" cy="278967"/>
            </a:xfrm>
            <a:custGeom>
              <a:rect b="b" l="l" r="r" t="t"/>
              <a:pathLst>
                <a:path extrusionOk="0" h="278967" w="1013291">
                  <a:moveTo>
                    <a:pt x="129600" y="0"/>
                  </a:moveTo>
                  <a:lnTo>
                    <a:pt x="883691" y="0"/>
                  </a:lnTo>
                  <a:cubicBezTo>
                    <a:pt x="918063" y="0"/>
                    <a:pt x="951027" y="13654"/>
                    <a:pt x="975332" y="37959"/>
                  </a:cubicBezTo>
                  <a:cubicBezTo>
                    <a:pt x="999637" y="62264"/>
                    <a:pt x="1013291" y="95228"/>
                    <a:pt x="1013291" y="129600"/>
                  </a:cubicBezTo>
                  <a:lnTo>
                    <a:pt x="1013291" y="149367"/>
                  </a:lnTo>
                  <a:cubicBezTo>
                    <a:pt x="1013291" y="220943"/>
                    <a:pt x="955267" y="278967"/>
                    <a:pt x="883691" y="278967"/>
                  </a:cubicBezTo>
                  <a:lnTo>
                    <a:pt x="129600" y="278967"/>
                  </a:lnTo>
                  <a:cubicBezTo>
                    <a:pt x="58024" y="278967"/>
                    <a:pt x="0" y="220943"/>
                    <a:pt x="0" y="149367"/>
                  </a:cubicBezTo>
                  <a:lnTo>
                    <a:pt x="0" y="129600"/>
                  </a:lnTo>
                  <a:cubicBezTo>
                    <a:pt x="0" y="58024"/>
                    <a:pt x="58024" y="0"/>
                    <a:pt x="129600"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txBox="1"/>
            <p:nvPr/>
          </p:nvSpPr>
          <p:spPr>
            <a:xfrm>
              <a:off x="0" y="-47625"/>
              <a:ext cx="1013291" cy="326592"/>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0" i="0" lang="en-US" sz="2133" u="none" cap="none" strike="noStrike">
                  <a:solidFill>
                    <a:srgbClr val="FFFFFF"/>
                  </a:solidFill>
                  <a:latin typeface="Rokkitt"/>
                  <a:ea typeface="Rokkitt"/>
                  <a:cs typeface="Rokkitt"/>
                  <a:sym typeface="Rokkitt"/>
                </a:rPr>
                <a:t>Windows</a:t>
              </a:r>
              <a:endParaRPr/>
            </a:p>
          </p:txBody>
        </p:sp>
      </p:grpSp>
      <p:grpSp>
        <p:nvGrpSpPr>
          <p:cNvPr id="250" name="Google Shape;250;p9"/>
          <p:cNvGrpSpPr/>
          <p:nvPr/>
        </p:nvGrpSpPr>
        <p:grpSpPr>
          <a:xfrm>
            <a:off x="1720355" y="2361983"/>
            <a:ext cx="1971320" cy="624224"/>
            <a:chOff x="0" y="-47625"/>
            <a:chExt cx="1013291" cy="320861"/>
          </a:xfrm>
        </p:grpSpPr>
        <p:sp>
          <p:nvSpPr>
            <p:cNvPr id="251" name="Google Shape;251;p9"/>
            <p:cNvSpPr/>
            <p:nvPr/>
          </p:nvSpPr>
          <p:spPr>
            <a:xfrm>
              <a:off x="0" y="0"/>
              <a:ext cx="1013291" cy="273236"/>
            </a:xfrm>
            <a:custGeom>
              <a:rect b="b" l="l" r="r" t="t"/>
              <a:pathLst>
                <a:path extrusionOk="0" h="273236" w="1013291">
                  <a:moveTo>
                    <a:pt x="129600" y="0"/>
                  </a:moveTo>
                  <a:lnTo>
                    <a:pt x="883691" y="0"/>
                  </a:lnTo>
                  <a:cubicBezTo>
                    <a:pt x="918063" y="0"/>
                    <a:pt x="951027" y="13654"/>
                    <a:pt x="975332" y="37959"/>
                  </a:cubicBezTo>
                  <a:cubicBezTo>
                    <a:pt x="999637" y="62264"/>
                    <a:pt x="1013291" y="95228"/>
                    <a:pt x="1013291" y="129600"/>
                  </a:cubicBezTo>
                  <a:lnTo>
                    <a:pt x="1013291" y="143636"/>
                  </a:lnTo>
                  <a:cubicBezTo>
                    <a:pt x="1013291" y="215212"/>
                    <a:pt x="955267" y="273236"/>
                    <a:pt x="883691" y="273236"/>
                  </a:cubicBezTo>
                  <a:lnTo>
                    <a:pt x="129600" y="273236"/>
                  </a:lnTo>
                  <a:cubicBezTo>
                    <a:pt x="95228" y="273236"/>
                    <a:pt x="62264" y="259582"/>
                    <a:pt x="37959" y="235277"/>
                  </a:cubicBezTo>
                  <a:cubicBezTo>
                    <a:pt x="13654" y="210973"/>
                    <a:pt x="0" y="178008"/>
                    <a:pt x="0" y="143636"/>
                  </a:cubicBezTo>
                  <a:lnTo>
                    <a:pt x="0" y="129600"/>
                  </a:lnTo>
                  <a:cubicBezTo>
                    <a:pt x="0" y="58024"/>
                    <a:pt x="58024" y="0"/>
                    <a:pt x="129600"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txBox="1"/>
            <p:nvPr/>
          </p:nvSpPr>
          <p:spPr>
            <a:xfrm>
              <a:off x="0" y="-47625"/>
              <a:ext cx="1013291" cy="320861"/>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0" i="0" lang="en-US" sz="2133" u="none" cap="none" strike="noStrike">
                  <a:solidFill>
                    <a:srgbClr val="FFFFFF"/>
                  </a:solidFill>
                  <a:latin typeface="Rokkitt"/>
                  <a:ea typeface="Rokkitt"/>
                  <a:cs typeface="Rokkitt"/>
                  <a:sym typeface="Rokkitt"/>
                </a:rPr>
                <a:t>MacOS</a:t>
              </a:r>
              <a:endParaRPr/>
            </a:p>
          </p:txBody>
        </p:sp>
      </p:grpSp>
      <p:grpSp>
        <p:nvGrpSpPr>
          <p:cNvPr id="253" name="Google Shape;253;p9"/>
          <p:cNvGrpSpPr/>
          <p:nvPr/>
        </p:nvGrpSpPr>
        <p:grpSpPr>
          <a:xfrm>
            <a:off x="5171174" y="2361155"/>
            <a:ext cx="1898780" cy="624224"/>
            <a:chOff x="0" y="-47625"/>
            <a:chExt cx="976004" cy="320861"/>
          </a:xfrm>
        </p:grpSpPr>
        <p:sp>
          <p:nvSpPr>
            <p:cNvPr id="254" name="Google Shape;254;p9"/>
            <p:cNvSpPr/>
            <p:nvPr/>
          </p:nvSpPr>
          <p:spPr>
            <a:xfrm>
              <a:off x="0" y="0"/>
              <a:ext cx="976004" cy="273236"/>
            </a:xfrm>
            <a:custGeom>
              <a:rect b="b" l="l" r="r" t="t"/>
              <a:pathLst>
                <a:path extrusionOk="0" h="273236" w="976004">
                  <a:moveTo>
                    <a:pt x="134551" y="0"/>
                  </a:moveTo>
                  <a:lnTo>
                    <a:pt x="841453" y="0"/>
                  </a:lnTo>
                  <a:cubicBezTo>
                    <a:pt x="877138" y="0"/>
                    <a:pt x="911362" y="14176"/>
                    <a:pt x="936595" y="39409"/>
                  </a:cubicBezTo>
                  <a:cubicBezTo>
                    <a:pt x="961829" y="64642"/>
                    <a:pt x="976004" y="98866"/>
                    <a:pt x="976004" y="134551"/>
                  </a:cubicBezTo>
                  <a:lnTo>
                    <a:pt x="976004" y="138685"/>
                  </a:lnTo>
                  <a:cubicBezTo>
                    <a:pt x="976004" y="212996"/>
                    <a:pt x="915764" y="273236"/>
                    <a:pt x="841453" y="273236"/>
                  </a:cubicBezTo>
                  <a:lnTo>
                    <a:pt x="134551" y="273236"/>
                  </a:lnTo>
                  <a:cubicBezTo>
                    <a:pt x="60241" y="273236"/>
                    <a:pt x="0" y="212996"/>
                    <a:pt x="0" y="138685"/>
                  </a:cubicBezTo>
                  <a:lnTo>
                    <a:pt x="0" y="134551"/>
                  </a:lnTo>
                  <a:cubicBezTo>
                    <a:pt x="0" y="60241"/>
                    <a:pt x="60241" y="0"/>
                    <a:pt x="134551" y="0"/>
                  </a:cubicBezTo>
                  <a:close/>
                </a:path>
              </a:pathLst>
            </a:custGeom>
            <a:gradFill>
              <a:gsLst>
                <a:gs pos="0">
                  <a:srgbClr val="00569E"/>
                </a:gs>
                <a:gs pos="100000">
                  <a:srgbClr val="014074"/>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txBox="1"/>
            <p:nvPr/>
          </p:nvSpPr>
          <p:spPr>
            <a:xfrm>
              <a:off x="0" y="-47625"/>
              <a:ext cx="976004" cy="320861"/>
            </a:xfrm>
            <a:prstGeom prst="rect">
              <a:avLst/>
            </a:prstGeom>
            <a:noFill/>
            <a:ln>
              <a:noFill/>
            </a:ln>
          </p:spPr>
          <p:txBody>
            <a:bodyPr anchorCtr="0" anchor="ctr" bIns="0" lIns="0" spcFirstLastPara="1" rIns="0" wrap="square" tIns="0">
              <a:noAutofit/>
            </a:bodyPr>
            <a:lstStyle/>
            <a:p>
              <a:pPr indent="0" lvl="0" marL="0" marR="0" rtl="0" algn="ctr">
                <a:lnSpc>
                  <a:spcPct val="139990"/>
                </a:lnSpc>
                <a:spcBef>
                  <a:spcPts val="0"/>
                </a:spcBef>
                <a:spcAft>
                  <a:spcPts val="0"/>
                </a:spcAft>
                <a:buNone/>
              </a:pPr>
              <a:r>
                <a:rPr b="0" i="0" lang="en-US" sz="2133" u="none" cap="none" strike="noStrike">
                  <a:solidFill>
                    <a:srgbClr val="FFFFFF"/>
                  </a:solidFill>
                  <a:latin typeface="Rokkitt"/>
                  <a:ea typeface="Rokkitt"/>
                  <a:cs typeface="Rokkitt"/>
                  <a:sym typeface="Rokkitt"/>
                </a:rPr>
                <a:t>Linux</a:t>
              </a:r>
              <a:endParaRPr/>
            </a:p>
          </p:txBody>
        </p:sp>
      </p:grpSp>
      <p:grpSp>
        <p:nvGrpSpPr>
          <p:cNvPr id="256" name="Google Shape;256;p9"/>
          <p:cNvGrpSpPr/>
          <p:nvPr/>
        </p:nvGrpSpPr>
        <p:grpSpPr>
          <a:xfrm>
            <a:off x="4645888" y="3385161"/>
            <a:ext cx="2946503" cy="2859951"/>
            <a:chOff x="-23042" y="66269"/>
            <a:chExt cx="6542159" cy="6349987"/>
          </a:xfrm>
        </p:grpSpPr>
        <p:sp>
          <p:nvSpPr>
            <p:cNvPr id="257" name="Google Shape;257;p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9"/>
          <p:cNvGrpSpPr/>
          <p:nvPr/>
        </p:nvGrpSpPr>
        <p:grpSpPr>
          <a:xfrm>
            <a:off x="1231339" y="3385161"/>
            <a:ext cx="2946503" cy="2859951"/>
            <a:chOff x="-23042" y="66269"/>
            <a:chExt cx="6542159" cy="6349987"/>
          </a:xfrm>
        </p:grpSpPr>
        <p:sp>
          <p:nvSpPr>
            <p:cNvPr id="260" name="Google Shape;260;p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b="0" l="-16316" r="-1631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9"/>
          <p:cNvGrpSpPr/>
          <p:nvPr/>
        </p:nvGrpSpPr>
        <p:grpSpPr>
          <a:xfrm>
            <a:off x="8062164" y="3385161"/>
            <a:ext cx="2946503" cy="2859951"/>
            <a:chOff x="-23042" y="66269"/>
            <a:chExt cx="6542159" cy="6349987"/>
          </a:xfrm>
        </p:grpSpPr>
        <p:sp>
          <p:nvSpPr>
            <p:cNvPr id="263" name="Google Shape;263;p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5">
                <a:alphaModFix/>
              </a:blip>
              <a:stretch>
                <a:fillRect b="0" l="-3695" r="-369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9"/>
          <p:cNvSpPr txBox="1"/>
          <p:nvPr/>
        </p:nvSpPr>
        <p:spPr>
          <a:xfrm>
            <a:off x="2918279" y="1317225"/>
            <a:ext cx="6404570" cy="123620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55" u="none" cap="none" strike="noStrike">
                <a:solidFill>
                  <a:srgbClr val="051D40"/>
                </a:solidFill>
                <a:latin typeface="Rokkitt"/>
                <a:ea typeface="Rokkitt"/>
                <a:cs typeface="Rokkitt"/>
                <a:sym typeface="Rokkitt"/>
              </a:rPr>
              <a:t>Hệ điều hành được sử dụng</a:t>
            </a:r>
            <a:endParaRPr/>
          </a:p>
          <a:p>
            <a:pPr indent="0" lvl="0" marL="0" marR="0" rtl="0" algn="ctr">
              <a:lnSpc>
                <a:spcPct val="140000"/>
              </a:lnSpc>
              <a:spcBef>
                <a:spcPts val="0"/>
              </a:spcBef>
              <a:spcAft>
                <a:spcPts val="0"/>
              </a:spcAft>
              <a:buNone/>
            </a:pPr>
            <a:r>
              <a:t/>
            </a:r>
            <a:endParaRPr b="1" i="0" sz="3555" u="none" cap="none" strike="noStrike">
              <a:solidFill>
                <a:srgbClr val="051D40"/>
              </a:solidFill>
              <a:latin typeface="Rokkitt"/>
              <a:ea typeface="Rokkitt"/>
              <a:cs typeface="Rokkitt"/>
              <a:sym typeface="Rokkitt"/>
            </a:endParaRPr>
          </a:p>
        </p:txBody>
      </p:sp>
      <p:grpSp>
        <p:nvGrpSpPr>
          <p:cNvPr id="266" name="Google Shape;266;p9"/>
          <p:cNvGrpSpPr/>
          <p:nvPr/>
        </p:nvGrpSpPr>
        <p:grpSpPr>
          <a:xfrm>
            <a:off x="-266850" y="-197827"/>
            <a:ext cx="1097280" cy="1097280"/>
            <a:chOff x="0" y="0"/>
            <a:chExt cx="812800" cy="812800"/>
          </a:xfrm>
        </p:grpSpPr>
        <p:sp>
          <p:nvSpPr>
            <p:cNvPr id="267" name="Google Shape;26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txBox="1"/>
            <p:nvPr/>
          </p:nvSpPr>
          <p:spPr>
            <a:xfrm>
              <a:off x="76200" y="9525"/>
              <a:ext cx="660400" cy="727075"/>
            </a:xfrm>
            <a:prstGeom prst="rect">
              <a:avLst/>
            </a:prstGeom>
            <a:noFill/>
            <a:ln>
              <a:noFill/>
            </a:ln>
          </p:spPr>
          <p:txBody>
            <a:bodyPr anchorCtr="0" anchor="ctr" bIns="36100" lIns="36100" spcFirstLastPara="1" rIns="36100" wrap="square" tIns="36100">
              <a:noAutofit/>
            </a:bodyPr>
            <a:lstStyle/>
            <a:p>
              <a:pPr indent="0" lvl="0" marL="0" marR="0" rtl="0" algn="ctr">
                <a:lnSpc>
                  <a:spcPct val="140000"/>
                </a:lnSpc>
                <a:spcBef>
                  <a:spcPts val="0"/>
                </a:spcBef>
                <a:spcAft>
                  <a:spcPts val="0"/>
                </a:spcAft>
                <a:buNone/>
              </a:pPr>
              <a:r>
                <a:rPr b="1" i="0" lang="en-US" sz="3555" u="none" cap="none" strike="noStrike">
                  <a:solidFill>
                    <a:srgbClr val="FFFFFF"/>
                  </a:solidFill>
                  <a:latin typeface="Open Sans ExtraBold"/>
                  <a:ea typeface="Open Sans ExtraBold"/>
                  <a:cs typeface="Open Sans ExtraBold"/>
                  <a:sym typeface="Open Sans ExtraBold"/>
                </a:rPr>
                <a:t>9</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